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81" r:id="rId2"/>
    <p:sldId id="339" r:id="rId3"/>
    <p:sldId id="258" r:id="rId4"/>
    <p:sldId id="260" r:id="rId5"/>
    <p:sldId id="261" r:id="rId6"/>
    <p:sldId id="262" r:id="rId7"/>
    <p:sldId id="315" r:id="rId8"/>
    <p:sldId id="316" r:id="rId9"/>
    <p:sldId id="317" r:id="rId10"/>
    <p:sldId id="318" r:id="rId11"/>
    <p:sldId id="320" r:id="rId12"/>
    <p:sldId id="323" r:id="rId13"/>
    <p:sldId id="324" r:id="rId14"/>
    <p:sldId id="265" r:id="rId15"/>
    <p:sldId id="266" r:id="rId16"/>
    <p:sldId id="267" r:id="rId17"/>
    <p:sldId id="340" r:id="rId18"/>
    <p:sldId id="341" r:id="rId19"/>
    <p:sldId id="342" r:id="rId20"/>
    <p:sldId id="343" r:id="rId21"/>
    <p:sldId id="345" r:id="rId22"/>
    <p:sldId id="344" r:id="rId23"/>
    <p:sldId id="346" r:id="rId24"/>
    <p:sldId id="269" r:id="rId25"/>
    <p:sldId id="271" r:id="rId26"/>
    <p:sldId id="305" r:id="rId27"/>
    <p:sldId id="310" r:id="rId28"/>
    <p:sldId id="314" r:id="rId29"/>
    <p:sldId id="270" r:id="rId30"/>
    <p:sldId id="259" r:id="rId31"/>
    <p:sldId id="257" r:id="rId32"/>
    <p:sldId id="27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1384F-1411-4124-8B97-14670BE0C632}" type="datetimeFigureOut">
              <a:rPr lang="ru-KZ" smtClean="0"/>
              <a:t>25.10.2025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53A77-BB17-4BD8-BBCB-6BA4B45127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013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376-9EBF-423B-AC9E-F1CA84308CEE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3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B19-F6B1-4383-92F7-4A41EDE0D647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6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3505-FD3C-486A-933D-71A5642924DE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7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9A46-1E03-4675-B11B-069B2771BE21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1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F031-F04D-4EB6-875B-8C189FA013C1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7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CE52-F75E-457B-88C6-A71385FCE4C9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6E1-575A-4F7F-832A-1B60BF895ADA}" type="datetime1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2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4C56-3134-4A1B-84F7-4F681AAE26F9}" type="datetime1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9C5F-881E-4C2C-B5BC-32C0E6AB7AC8}" type="datetime1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9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D18-F344-454D-890D-25EBF8DDBC7D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4A8A-0035-4110-A23B-2EF33E3F68D4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9375-5FEC-4404-BEC6-95B31EFCB47C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639E-8499-4A63-8F02-EC0A43B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91751" y="2652706"/>
            <a:ext cx="9607429" cy="139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+mn-lt"/>
              </a:rPr>
              <a:t>Гормондар: жіктелуі, жалпы қасиеттері, әсер ету механизмдері. Қантты диабет кезіндегі биохимиялық өзгерістер</a:t>
            </a:r>
            <a:r>
              <a:rPr lang="kk-KZ" sz="2400" b="1">
                <a:solidFill>
                  <a:srgbClr val="FF0000"/>
                </a:solidFill>
                <a:latin typeface="+mn-lt"/>
              </a:rPr>
              <a:t>, </a:t>
            </a:r>
          </a:p>
          <a:p>
            <a:pPr algn="ctr">
              <a:spcAft>
                <a:spcPct val="0"/>
              </a:spcAft>
            </a:pPr>
            <a:r>
              <a:rPr lang="kk-KZ" sz="2400" b="1">
                <a:solidFill>
                  <a:srgbClr val="FF0000"/>
                </a:solidFill>
                <a:latin typeface="+mn-lt"/>
              </a:rPr>
              <a:t>олардың </a:t>
            </a:r>
            <a:r>
              <a:rPr lang="kk-KZ" sz="2400" b="1" dirty="0">
                <a:solidFill>
                  <a:srgbClr val="FF0000"/>
                </a:solidFill>
                <a:latin typeface="+mn-lt"/>
              </a:rPr>
              <a:t>пайда болу себептері.</a:t>
            </a:r>
            <a:endParaRPr lang="ru-RU" altLang="ru-RU" sz="1400" b="1" dirty="0">
              <a:solidFill>
                <a:srgbClr val="FF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377" y="226743"/>
            <a:ext cx="4329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Гормондардың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тасымалдануы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068" y="1027967"/>
            <a:ext cx="9347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Қанда</a:t>
            </a:r>
            <a:r>
              <a:rPr lang="ru-RU" sz="2400" dirty="0"/>
              <a:t> Го-дар </a:t>
            </a:r>
            <a:r>
              <a:rPr lang="ru-RU" sz="2400" b="1" dirty="0">
                <a:solidFill>
                  <a:srgbClr val="0070C0"/>
                </a:solidFill>
              </a:rPr>
              <a:t>плазма </a:t>
            </a:r>
            <a:r>
              <a:rPr lang="ru-RU" sz="2400" b="1" dirty="0" err="1">
                <a:solidFill>
                  <a:srgbClr val="0070C0"/>
                </a:solidFill>
              </a:rPr>
              <a:t>ақуыздарымен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күрделі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кешендер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 err="1"/>
              <a:t>түзеді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227298-A67E-FD96-6E77-AC83A1A4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EA8943-175F-3013-6DB9-8E37322E9AE2}"/>
              </a:ext>
            </a:extLst>
          </p:cNvPr>
          <p:cNvSpPr/>
          <p:nvPr/>
        </p:nvSpPr>
        <p:spPr>
          <a:xfrm>
            <a:off x="692068" y="2321380"/>
            <a:ext cx="87318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Го-ды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тасымалдау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ақуыздарымен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байланыстырудың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маңызы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err="1"/>
              <a:t>ағзаны</a:t>
            </a:r>
            <a:r>
              <a:rPr lang="ru-RU" sz="2400" dirty="0"/>
              <a:t> </a:t>
            </a:r>
            <a:r>
              <a:rPr lang="ru-RU" sz="2400" dirty="0" err="1"/>
              <a:t>қандағы</a:t>
            </a:r>
            <a:r>
              <a:rPr lang="ru-RU" sz="2400" dirty="0"/>
              <a:t> бос </a:t>
            </a:r>
            <a:r>
              <a:rPr lang="ru-RU" sz="2400" dirty="0" err="1"/>
              <a:t>Го-дың</a:t>
            </a:r>
            <a:r>
              <a:rPr lang="ru-RU" sz="2400" dirty="0"/>
              <a:t> </a:t>
            </a:r>
            <a:r>
              <a:rPr lang="ru-RU" sz="2400" dirty="0" err="1"/>
              <a:t>артық</a:t>
            </a:r>
            <a:r>
              <a:rPr lang="ru-RU" sz="2400" dirty="0"/>
              <a:t> </a:t>
            </a:r>
            <a:r>
              <a:rPr lang="ru-RU" sz="2400" dirty="0" err="1"/>
              <a:t>жиналуынан</a:t>
            </a:r>
            <a:r>
              <a:rPr lang="ru-RU" sz="2400" dirty="0"/>
              <a:t> </a:t>
            </a:r>
            <a:r>
              <a:rPr lang="ru-RU" sz="2400" dirty="0" err="1"/>
              <a:t>сақтайды</a:t>
            </a:r>
            <a:r>
              <a:rPr lang="ru-RU" sz="24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err="1"/>
              <a:t>Гормонның</a:t>
            </a:r>
            <a:r>
              <a:rPr lang="ru-RU" sz="2400" dirty="0"/>
              <a:t> </a:t>
            </a:r>
            <a:r>
              <a:rPr lang="ru-RU" sz="2400" dirty="0" err="1"/>
              <a:t>байланысқан</a:t>
            </a:r>
            <a:r>
              <a:rPr lang="ru-RU" sz="2400" dirty="0"/>
              <a:t> </a:t>
            </a:r>
            <a:r>
              <a:rPr lang="ru-RU" sz="2400" dirty="0" err="1"/>
              <a:t>түрі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физиологиялық</a:t>
            </a:r>
            <a:r>
              <a:rPr lang="ru-RU" sz="2400" dirty="0"/>
              <a:t> </a:t>
            </a:r>
            <a:r>
              <a:rPr lang="ru-RU" sz="2400" dirty="0" err="1"/>
              <a:t>резерві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err="1"/>
              <a:t>Гормонды</a:t>
            </a:r>
            <a:r>
              <a:rPr lang="ru-RU" sz="2400" dirty="0"/>
              <a:t> </a:t>
            </a:r>
            <a:r>
              <a:rPr lang="ru-RU" sz="2400" dirty="0" err="1"/>
              <a:t>ферменттердің</a:t>
            </a:r>
            <a:r>
              <a:rPr lang="ru-RU" sz="2400" dirty="0"/>
              <a:t> </a:t>
            </a:r>
            <a:r>
              <a:rPr lang="ru-RU" sz="2400" dirty="0" err="1"/>
              <a:t>бұзылуынан</a:t>
            </a:r>
            <a:r>
              <a:rPr lang="ru-RU" sz="2400" dirty="0"/>
              <a:t> </a:t>
            </a:r>
            <a:r>
              <a:rPr lang="ru-RU" sz="2400" dirty="0" err="1"/>
              <a:t>қорғауға</a:t>
            </a:r>
            <a:r>
              <a:rPr lang="ru-RU" sz="2400" dirty="0"/>
              <a:t> </a:t>
            </a:r>
            <a:r>
              <a:rPr lang="ru-RU" sz="2400" dirty="0" err="1"/>
              <a:t>ықпал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өмір</a:t>
            </a:r>
            <a:r>
              <a:rPr lang="ru-RU" sz="2400" dirty="0"/>
              <a:t> </a:t>
            </a:r>
            <a:r>
              <a:rPr lang="ru-RU" sz="2400" dirty="0" err="1"/>
              <a:t>сүруін</a:t>
            </a:r>
            <a:r>
              <a:rPr lang="ru-RU" sz="2400" dirty="0"/>
              <a:t> </a:t>
            </a:r>
            <a:r>
              <a:rPr lang="ru-RU" sz="2400" dirty="0" err="1"/>
              <a:t>ұзартады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24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953" y="382012"/>
            <a:ext cx="506597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Гормон-</a:t>
            </a:r>
            <a:r>
              <a:rPr lang="ru-RU" sz="2400" b="1" dirty="0" err="1">
                <a:solidFill>
                  <a:srgbClr val="C00000"/>
                </a:solidFill>
              </a:rPr>
              <a:t>рецепторлардың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өзара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әрекеттесуі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sz="2400" dirty="0"/>
          </a:p>
          <a:p>
            <a:pPr algn="just"/>
            <a:r>
              <a:rPr lang="ru-RU" sz="2400" dirty="0" err="1"/>
              <a:t>Ақуыз</a:t>
            </a:r>
            <a:r>
              <a:rPr lang="ru-RU" sz="2400" dirty="0"/>
              <a:t> </a:t>
            </a:r>
            <a:r>
              <a:rPr lang="ru-RU" sz="2400" dirty="0" err="1"/>
              <a:t>компонентінен</a:t>
            </a:r>
            <a:r>
              <a:rPr lang="ru-RU" sz="2400" dirty="0"/>
              <a:t> </a:t>
            </a:r>
            <a:r>
              <a:rPr lang="ru-RU" sz="2400" dirty="0" err="1"/>
              <a:t>босатылып</a:t>
            </a:r>
            <a:r>
              <a:rPr lang="ru-RU" sz="2400" dirty="0"/>
              <a:t>, </a:t>
            </a:r>
            <a:r>
              <a:rPr lang="ru-RU" sz="2400" dirty="0" err="1"/>
              <a:t>Го</a:t>
            </a:r>
            <a:r>
              <a:rPr lang="ru-RU" sz="2400" dirty="0"/>
              <a:t>-дар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гормонды</a:t>
            </a:r>
            <a:r>
              <a:rPr lang="ru-RU" sz="2400" dirty="0"/>
              <a:t> </a:t>
            </a:r>
            <a:r>
              <a:rPr lang="ru-RU" sz="2400" dirty="0" err="1"/>
              <a:t>қабылдайтын</a:t>
            </a:r>
            <a:r>
              <a:rPr lang="ru-RU" sz="2400" dirty="0"/>
              <a:t> </a:t>
            </a:r>
            <a:r>
              <a:rPr lang="ru-RU" sz="2400" dirty="0" err="1"/>
              <a:t>жасушалардың</a:t>
            </a:r>
            <a:r>
              <a:rPr lang="ru-RU" sz="2400" dirty="0"/>
              <a:t> (</a:t>
            </a:r>
            <a:r>
              <a:rPr lang="ru-RU" sz="2400" b="1" dirty="0" err="1"/>
              <a:t>нысана-жасушаларға</a:t>
            </a:r>
            <a:r>
              <a:rPr lang="ru-RU" sz="2400" dirty="0"/>
              <a:t>) </a:t>
            </a:r>
            <a:r>
              <a:rPr lang="ru-RU" sz="2400" dirty="0" err="1"/>
              <a:t>арнайы</a:t>
            </a:r>
            <a:r>
              <a:rPr lang="ru-RU" sz="2400" dirty="0"/>
              <a:t> </a:t>
            </a:r>
            <a:r>
              <a:rPr lang="ru-RU" sz="2400" dirty="0" err="1"/>
              <a:t>рецепторларына</a:t>
            </a:r>
            <a:r>
              <a:rPr lang="ru-RU" sz="2400" dirty="0"/>
              <a:t> </a:t>
            </a:r>
            <a:r>
              <a:rPr lang="ru-RU" sz="2400" dirty="0" err="1"/>
              <a:t>бекітіледі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Го-мен </a:t>
            </a:r>
            <a:r>
              <a:rPr lang="ru-RU" sz="2400" dirty="0" err="1"/>
              <a:t>әрекеттесетін</a:t>
            </a:r>
            <a:r>
              <a:rPr lang="ru-RU" sz="2400" dirty="0"/>
              <a:t> </a:t>
            </a:r>
            <a:r>
              <a:rPr lang="ru-RU" sz="2400" dirty="0" err="1"/>
              <a:t>жасушалық</a:t>
            </a:r>
            <a:r>
              <a:rPr lang="ru-RU" sz="2400" dirty="0"/>
              <a:t> </a:t>
            </a:r>
            <a:r>
              <a:rPr lang="ru-RU" sz="2400" dirty="0" err="1"/>
              <a:t>компоненттер</a:t>
            </a:r>
            <a:r>
              <a:rPr lang="ru-RU" sz="2400" dirty="0"/>
              <a:t> </a:t>
            </a:r>
            <a:r>
              <a:rPr lang="ru-RU" sz="2400" b="1" dirty="0" err="1"/>
              <a:t>рецепторлар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Рецепторлар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400" dirty="0" err="1"/>
              <a:t>бұл</a:t>
            </a:r>
            <a:r>
              <a:rPr lang="ru-RU" sz="2400" dirty="0"/>
              <a:t> Го-</a:t>
            </a:r>
            <a:r>
              <a:rPr lang="ru-RU" sz="2400" dirty="0" err="1"/>
              <a:t>ға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жақындығы</a:t>
            </a:r>
            <a:r>
              <a:rPr lang="ru-RU" sz="2400" dirty="0"/>
              <a:t> бар </a:t>
            </a:r>
            <a:r>
              <a:rPr lang="ru-RU" sz="2400" dirty="0" err="1"/>
              <a:t>жасушаның</a:t>
            </a:r>
            <a:r>
              <a:rPr lang="ru-RU" sz="2400" dirty="0"/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құрылымдары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B98E72-35F4-90E2-670A-F3553345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1436" y="3995925"/>
            <a:ext cx="5065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табиғаты</a:t>
            </a:r>
            <a:r>
              <a:rPr lang="ru-RU" sz="2000" dirty="0"/>
              <a:t> </a:t>
            </a:r>
            <a:r>
              <a:rPr lang="ru-RU" sz="2000" dirty="0" err="1"/>
              <a:t>жағынан</a:t>
            </a:r>
            <a:r>
              <a:rPr lang="ru-RU" sz="2000" dirty="0"/>
              <a:t> </a:t>
            </a:r>
            <a:r>
              <a:rPr lang="ru-RU" sz="2000" b="1" i="1" dirty="0" err="1"/>
              <a:t>гликопротеидтер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 (КС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олар</a:t>
            </a:r>
            <a:r>
              <a:rPr lang="ru-RU" sz="2000" dirty="0"/>
              <a:t> Го </a:t>
            </a:r>
            <a:r>
              <a:rPr lang="ru-RU" sz="2000" dirty="0" err="1"/>
              <a:t>таниды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онымен</a:t>
            </a:r>
            <a:r>
              <a:rPr lang="ru-RU" sz="2000" dirty="0"/>
              <a:t> </a:t>
            </a:r>
            <a:r>
              <a:rPr lang="ru-RU" sz="2000" dirty="0" err="1"/>
              <a:t>байланысады</a:t>
            </a:r>
            <a:r>
              <a:rPr lang="ru-RU" sz="2000" dirty="0"/>
              <a:t>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3AF22-49EC-27C0-CA22-2B328FE1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36" y="620716"/>
            <a:ext cx="4679121" cy="31692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C2C362-3013-A91C-E273-E6CA752F509E}"/>
              </a:ext>
            </a:extLst>
          </p:cNvPr>
          <p:cNvSpPr/>
          <p:nvPr/>
        </p:nvSpPr>
        <p:spPr>
          <a:xfrm>
            <a:off x="6816559" y="5525353"/>
            <a:ext cx="460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Нысана-тіндер</a:t>
            </a:r>
            <a:r>
              <a:rPr lang="ru-RU" sz="2400" dirty="0"/>
              <a:t> –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Го-ға</a:t>
            </a:r>
            <a:r>
              <a:rPr lang="ru-RU" sz="2400" dirty="0"/>
              <a:t> </a:t>
            </a:r>
            <a:r>
              <a:rPr lang="ru-RU" sz="2400" dirty="0" err="1"/>
              <a:t>рецепторлары</a:t>
            </a:r>
            <a:r>
              <a:rPr lang="ru-RU" sz="2400" dirty="0"/>
              <a:t> бар </a:t>
            </a:r>
            <a:r>
              <a:rPr lang="ru-RU" sz="2400" dirty="0" err="1"/>
              <a:t>тіндер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96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27" y="1201619"/>
            <a:ext cx="39372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Рецепторлар</a:t>
            </a:r>
            <a:r>
              <a:rPr lang="ru-RU" sz="2000" dirty="0"/>
              <a:t> мембрана </a:t>
            </a:r>
          </a:p>
          <a:p>
            <a:r>
              <a:rPr lang="ru-RU" sz="2000" dirty="0" err="1"/>
              <a:t>бетінде</a:t>
            </a:r>
            <a:r>
              <a:rPr lang="ru-RU" sz="2000" dirty="0"/>
              <a:t> н/е </a:t>
            </a:r>
            <a:r>
              <a:rPr lang="ru-RU" sz="2000" dirty="0" err="1"/>
              <a:t>жасуша</a:t>
            </a:r>
            <a:r>
              <a:rPr lang="ru-RU" sz="2000" dirty="0"/>
              <a:t> </a:t>
            </a:r>
            <a:r>
              <a:rPr lang="ru-RU" sz="2000" dirty="0" err="1"/>
              <a:t>ішінде</a:t>
            </a:r>
            <a:r>
              <a:rPr lang="ru-RU" sz="2000" dirty="0"/>
              <a:t> (</a:t>
            </a:r>
            <a:r>
              <a:rPr lang="ru-RU" sz="2000" dirty="0" err="1"/>
              <a:t>цитоплазмада</a:t>
            </a:r>
            <a:r>
              <a:rPr lang="ru-RU" sz="2000" dirty="0"/>
              <a:t>, </a:t>
            </a:r>
            <a:r>
              <a:rPr lang="ru-RU" sz="2000" dirty="0" err="1"/>
              <a:t>ядрода</a:t>
            </a:r>
            <a:r>
              <a:rPr lang="ru-RU" sz="2000" dirty="0"/>
              <a:t>) </a:t>
            </a:r>
            <a:r>
              <a:rPr lang="ru-RU" sz="2000" dirty="0" err="1"/>
              <a:t>орналасады</a:t>
            </a:r>
            <a:r>
              <a:rPr lang="ru-RU" sz="2000" dirty="0"/>
              <a:t>.</a:t>
            </a:r>
          </a:p>
          <a:p>
            <a:endParaRPr lang="kk-KZ" sz="2000" dirty="0"/>
          </a:p>
          <a:p>
            <a:r>
              <a:rPr lang="kk-KZ" sz="2000" dirty="0"/>
              <a:t>Белгілі бір Го-ның рецепторлары бар жасушаны н/е тіндерді </a:t>
            </a:r>
            <a:r>
              <a:rPr lang="kk-KZ" sz="2000" b="1" i="1" dirty="0">
                <a:solidFill>
                  <a:schemeClr val="accent5">
                    <a:lumMod val="75000"/>
                  </a:schemeClr>
                </a:solidFill>
              </a:rPr>
              <a:t>нысана-жасушалар</a:t>
            </a:r>
            <a:r>
              <a:rPr lang="kk-KZ" sz="2000" dirty="0"/>
              <a:t> және </a:t>
            </a:r>
            <a:r>
              <a:rPr lang="kk-KZ" sz="2000" b="1" i="1" dirty="0">
                <a:solidFill>
                  <a:schemeClr val="accent5">
                    <a:lumMod val="75000"/>
                  </a:schemeClr>
                </a:solidFill>
              </a:rPr>
              <a:t>нысана-тіндер</a:t>
            </a:r>
            <a:r>
              <a:rPr lang="kk-KZ" sz="2000" dirty="0"/>
              <a:t> деп атайды.</a:t>
            </a:r>
            <a:endParaRPr lang="ru-RU" sz="2000" dirty="0"/>
          </a:p>
          <a:p>
            <a:endParaRPr lang="kk-KZ" sz="2000" dirty="0"/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422" t="7433" r="3889" b="18389"/>
          <a:stretch/>
        </p:blipFill>
        <p:spPr>
          <a:xfrm>
            <a:off x="4251489" y="313005"/>
            <a:ext cx="7409469" cy="589925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B12AA-CA78-DFF2-516C-5270229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0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408" y="650526"/>
            <a:ext cx="8414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Сигналдық</a:t>
            </a:r>
            <a:r>
              <a:rPr lang="ru-RU" sz="2400" dirty="0"/>
              <a:t> </a:t>
            </a:r>
            <a:r>
              <a:rPr lang="ru-RU" sz="2400" dirty="0" err="1"/>
              <a:t>молекулалардың</a:t>
            </a:r>
            <a:r>
              <a:rPr lang="ru-RU" sz="2400" dirty="0"/>
              <a:t> (</a:t>
            </a:r>
            <a:r>
              <a:rPr lang="ru-RU" sz="2400" dirty="0" err="1"/>
              <a:t>Го</a:t>
            </a:r>
            <a:r>
              <a:rPr lang="ru-RU" sz="2400" dirty="0"/>
              <a:t>)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етуінің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механизмдері</a:t>
            </a:r>
            <a:endParaRPr lang="ru-RU" sz="2400" dirty="0"/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Мембраналық</a:t>
            </a:r>
            <a:r>
              <a:rPr lang="ru-RU" sz="2400" dirty="0"/>
              <a:t> – рецептор </a:t>
            </a:r>
            <a:r>
              <a:rPr lang="ru-RU" sz="2400" dirty="0" err="1"/>
              <a:t>мембранада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. </a:t>
            </a:r>
            <a:r>
              <a:rPr lang="ru-RU" sz="2400" dirty="0" err="1"/>
              <a:t>Пептидтік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ақуыздық</a:t>
            </a:r>
            <a:r>
              <a:rPr lang="ru-RU" sz="2400" dirty="0"/>
              <a:t> </a:t>
            </a:r>
            <a:r>
              <a:rPr lang="ru-RU" sz="2400" dirty="0" err="1"/>
              <a:t>гормондарға</a:t>
            </a:r>
            <a:r>
              <a:rPr lang="ru-RU" sz="2400" dirty="0"/>
              <a:t>, </a:t>
            </a:r>
            <a:r>
              <a:rPr lang="ru-RU" sz="2400" dirty="0" err="1"/>
              <a:t>катехоламиндерге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эйкозаноидтарға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Цитозолдық</a:t>
            </a:r>
            <a:r>
              <a:rPr lang="ru-RU" sz="2400" dirty="0"/>
              <a:t> – рецептор </a:t>
            </a:r>
            <a:r>
              <a:rPr lang="ru-RU" sz="2400" dirty="0" err="1"/>
              <a:t>цитозольде</a:t>
            </a:r>
            <a:r>
              <a:rPr lang="ru-RU" sz="2400" dirty="0"/>
              <a:t> </a:t>
            </a:r>
            <a:r>
              <a:rPr lang="ru-RU" sz="2400" dirty="0" err="1"/>
              <a:t>орналасады</a:t>
            </a:r>
            <a:r>
              <a:rPr lang="ru-RU" sz="2400" dirty="0"/>
              <a:t>. </a:t>
            </a:r>
            <a:r>
              <a:rPr lang="ru-RU" sz="2400" dirty="0" err="1"/>
              <a:t>Глюкокортикоидтарға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Ядролық</a:t>
            </a:r>
            <a:r>
              <a:rPr lang="ru-RU" sz="2400" dirty="0"/>
              <a:t> – рецептор </a:t>
            </a:r>
            <a:r>
              <a:rPr lang="ru-RU" sz="2400" dirty="0" err="1"/>
              <a:t>ядрода</a:t>
            </a:r>
            <a:r>
              <a:rPr lang="ru-RU" sz="2400" dirty="0"/>
              <a:t> </a:t>
            </a:r>
            <a:r>
              <a:rPr lang="ru-RU" sz="2400" dirty="0" err="1"/>
              <a:t>орналасады</a:t>
            </a:r>
            <a:r>
              <a:rPr lang="ru-RU" sz="2400" dirty="0"/>
              <a:t>. </a:t>
            </a:r>
            <a:r>
              <a:rPr lang="ru-RU" sz="2400" dirty="0" err="1"/>
              <a:t>Қалқанша</a:t>
            </a:r>
            <a:r>
              <a:rPr lang="ru-RU" sz="2400" dirty="0"/>
              <a:t> </a:t>
            </a:r>
            <a:r>
              <a:rPr lang="ru-RU" sz="2400" dirty="0" err="1"/>
              <a:t>безінің</a:t>
            </a:r>
            <a:r>
              <a:rPr lang="ru-RU" sz="2400" dirty="0"/>
              <a:t> </a:t>
            </a:r>
            <a:r>
              <a:rPr lang="ru-RU" sz="2400" dirty="0" err="1"/>
              <a:t>гормондарына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5F9E2A-E80C-0A20-4F80-E88FE6E4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8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BE3FDB-E828-314F-E3DC-9608AC68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CF8B2-07D6-19E0-C467-59B497F8DA3D}"/>
              </a:ext>
            </a:extLst>
          </p:cNvPr>
          <p:cNvSpPr txBox="1"/>
          <p:nvPr/>
        </p:nvSpPr>
        <p:spPr>
          <a:xfrm>
            <a:off x="844420" y="399671"/>
            <a:ext cx="82622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</a:rPr>
              <a:t>Го-</a:t>
            </a:r>
            <a:r>
              <a:rPr lang="ru-RU" sz="2400" b="1" dirty="0" err="1">
                <a:solidFill>
                  <a:srgbClr val="FF0000"/>
                </a:solidFill>
              </a:rPr>
              <a:t>дың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әсер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ету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механизмдері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гормондар</a:t>
            </a:r>
            <a:r>
              <a:rPr lang="ru-RU" sz="2400" dirty="0"/>
              <a:t> </a:t>
            </a:r>
            <a:r>
              <a:rPr lang="ru-RU" sz="2400" dirty="0" err="1"/>
              <a:t>заттар</a:t>
            </a:r>
            <a:r>
              <a:rPr lang="ru-RU" sz="2400" dirty="0"/>
              <a:t> </a:t>
            </a:r>
            <a:r>
              <a:rPr lang="ru-RU" sz="2400" dirty="0" err="1"/>
              <a:t>алмасуын</a:t>
            </a:r>
            <a:r>
              <a:rPr lang="ru-RU" sz="2400" dirty="0"/>
              <a:t> </a:t>
            </a:r>
            <a:r>
              <a:rPr lang="ru-RU" sz="2400" dirty="0" err="1"/>
              <a:t>жасушайішілік</a:t>
            </a:r>
            <a:r>
              <a:rPr lang="ru-RU" sz="2400" dirty="0"/>
              <a:t> </a:t>
            </a:r>
            <a:r>
              <a:rPr lang="ru-RU" sz="2400" dirty="0" err="1"/>
              <a:t>ферменттердің</a:t>
            </a:r>
            <a:r>
              <a:rPr lang="ru-RU" sz="2400" dirty="0"/>
              <a:t> </a:t>
            </a:r>
            <a:r>
              <a:rPr lang="ru-RU" sz="2400" dirty="0" err="1"/>
              <a:t>активтілігін</a:t>
            </a:r>
            <a:r>
              <a:rPr lang="ru-RU" sz="2400" dirty="0"/>
              <a:t> </a:t>
            </a:r>
            <a:r>
              <a:rPr lang="ru-RU" sz="2400" dirty="0" err="1"/>
              <a:t>өзгерту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реттейді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Е-</a:t>
            </a:r>
            <a:r>
              <a:rPr lang="ru-RU" sz="2400" dirty="0" err="1"/>
              <a:t>нің</a:t>
            </a:r>
            <a:r>
              <a:rPr lang="ru-RU" sz="2400" dirty="0"/>
              <a:t> </a:t>
            </a:r>
            <a:r>
              <a:rPr lang="ru-RU" sz="2400" dirty="0" err="1"/>
              <a:t>активтілігін</a:t>
            </a:r>
            <a:r>
              <a:rPr lang="ru-RU" sz="2400" dirty="0"/>
              <a:t> </a:t>
            </a:r>
            <a:r>
              <a:rPr lang="ru-RU" sz="2400" dirty="0" err="1"/>
              <a:t>өзгерту</a:t>
            </a:r>
            <a:r>
              <a:rPr lang="ru-RU" sz="2400" dirty="0"/>
              <a:t> </a:t>
            </a:r>
            <a:r>
              <a:rPr lang="ru-RU" sz="2400" dirty="0" err="1"/>
              <a:t>тәсіліне</a:t>
            </a:r>
            <a:r>
              <a:rPr lang="ru-RU" sz="2400" dirty="0"/>
              <a:t> </a:t>
            </a:r>
            <a:r>
              <a:rPr lang="ru-RU" sz="2400" dirty="0" err="1"/>
              <a:t>қарай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Го-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әсер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ету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механизмі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/>
              <a:t>3 </a:t>
            </a:r>
            <a:r>
              <a:rPr lang="ru-RU" sz="2400" dirty="0" err="1"/>
              <a:t>топқа</a:t>
            </a:r>
            <a:r>
              <a:rPr lang="ru-RU" sz="2400" dirty="0"/>
              <a:t> </a:t>
            </a:r>
            <a:r>
              <a:rPr lang="ru-RU" sz="2400" dirty="0" err="1"/>
              <a:t>бөлінеді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25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8571"/>
          <a:stretch/>
        </p:blipFill>
        <p:spPr>
          <a:xfrm>
            <a:off x="518639" y="0"/>
            <a:ext cx="10370949" cy="2155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2109"/>
          <a:stretch/>
        </p:blipFill>
        <p:spPr>
          <a:xfrm>
            <a:off x="761888" y="2360645"/>
            <a:ext cx="10630902" cy="1912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74" y="4547631"/>
            <a:ext cx="6083559" cy="213378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5F2720-C932-2614-CAFF-834CC355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7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b="68435"/>
          <a:stretch>
            <a:fillRect/>
          </a:stretch>
        </p:blipFill>
        <p:spPr>
          <a:xfrm>
            <a:off x="518639" y="0"/>
            <a:ext cx="10370949" cy="216470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AC87F9-8194-F3B6-3151-919E2AEC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2C38BE-526F-E148-57E9-85370C6D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76" y="2546020"/>
            <a:ext cx="6754953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AC82EB-D605-2F55-1799-7A43AAAD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17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CC32739-8C36-3441-D5E0-DFA4E150C49D}"/>
              </a:ext>
            </a:extLst>
          </p:cNvPr>
          <p:cNvSpPr txBox="1"/>
          <p:nvPr/>
        </p:nvSpPr>
        <p:spPr>
          <a:xfrm>
            <a:off x="576942" y="649279"/>
            <a:ext cx="52197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 І-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лік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әсер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механизмі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endParaRPr lang="ru-RU" b="1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Бұл</a:t>
            </a:r>
            <a:r>
              <a:rPr lang="ru-RU" dirty="0"/>
              <a:t> механизм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нәруызды-пептидтік</a:t>
            </a:r>
            <a:r>
              <a:rPr lang="ru-RU" dirty="0"/>
              <a:t> </a:t>
            </a:r>
            <a:r>
              <a:rPr lang="ru-RU" dirty="0" err="1"/>
              <a:t>гормондар</a:t>
            </a:r>
            <a:r>
              <a:rPr lang="ru-RU" dirty="0"/>
              <a:t> (</a:t>
            </a:r>
            <a:r>
              <a:rPr lang="ru-RU" dirty="0" err="1"/>
              <a:t>инсулиннен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катехоламиндер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гидрофильді</a:t>
            </a:r>
            <a:r>
              <a:rPr lang="ru-RU" dirty="0"/>
              <a:t> Го, </a:t>
            </a:r>
            <a:r>
              <a:rPr lang="ru-RU" dirty="0" err="1"/>
              <a:t>сондықтан</a:t>
            </a:r>
            <a:r>
              <a:rPr lang="ru-RU" dirty="0"/>
              <a:t> мембрана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алмайды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рецепторлары</a:t>
            </a:r>
            <a:r>
              <a:rPr lang="ru-RU" dirty="0"/>
              <a:t> </a:t>
            </a:r>
            <a:r>
              <a:rPr lang="ru-RU" dirty="0" err="1"/>
              <a:t>плазматикалық</a:t>
            </a:r>
            <a:r>
              <a:rPr lang="ru-RU" dirty="0"/>
              <a:t> </a:t>
            </a:r>
            <a:r>
              <a:rPr lang="ru-RU" dirty="0" err="1"/>
              <a:t>мембрананың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бетінде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/>
              <a:t>Го </a:t>
            </a:r>
            <a:r>
              <a:rPr lang="ru-RU" dirty="0" err="1"/>
              <a:t>рецепторлармен</a:t>
            </a:r>
            <a:r>
              <a:rPr lang="ru-RU" dirty="0"/>
              <a:t> </a:t>
            </a:r>
            <a:r>
              <a:rPr lang="ru-RU" dirty="0" err="1"/>
              <a:t>байланысқанда</a:t>
            </a:r>
            <a:r>
              <a:rPr lang="ru-RU" dirty="0"/>
              <a:t>, </a:t>
            </a:r>
            <a:r>
              <a:rPr lang="ru-RU" dirty="0" err="1"/>
              <a:t>өзімен</a:t>
            </a:r>
            <a:r>
              <a:rPr lang="ru-RU" dirty="0"/>
              <a:t> </a:t>
            </a:r>
            <a:r>
              <a:rPr lang="ru-RU" dirty="0" err="1"/>
              <a:t>әкеле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хабарды</a:t>
            </a:r>
            <a:r>
              <a:rPr lang="ru-RU" dirty="0"/>
              <a:t> (</a:t>
            </a:r>
            <a:r>
              <a:rPr lang="ru-RU" dirty="0" err="1"/>
              <a:t>сигналды</a:t>
            </a:r>
            <a:r>
              <a:rPr lang="ru-RU" dirty="0"/>
              <a:t>) </a:t>
            </a:r>
            <a:r>
              <a:rPr lang="ru-RU" dirty="0" err="1"/>
              <a:t>жасушайішілік</a:t>
            </a:r>
            <a:r>
              <a:rPr lang="ru-RU" dirty="0"/>
              <a:t> “</a:t>
            </a:r>
            <a:r>
              <a:rPr lang="ru-RU" dirty="0" err="1"/>
              <a:t>делдалдар</a:t>
            </a:r>
            <a:r>
              <a:rPr lang="ru-RU" dirty="0"/>
              <a:t>” (</a:t>
            </a:r>
            <a:r>
              <a:rPr lang="ru-RU" b="1" dirty="0" err="1"/>
              <a:t>екіншілік</a:t>
            </a:r>
            <a:r>
              <a:rPr lang="ru-RU" b="1" dirty="0"/>
              <a:t> </a:t>
            </a:r>
            <a:r>
              <a:rPr lang="ru-RU" b="1" dirty="0" err="1"/>
              <a:t>мессенджерлер</a:t>
            </a:r>
            <a:r>
              <a:rPr lang="ru-RU" dirty="0"/>
              <a:t>)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6BD33-90EB-23F5-6F90-A754F8128F1A}"/>
              </a:ext>
            </a:extLst>
          </p:cNvPr>
          <p:cNvSpPr txBox="1"/>
          <p:nvPr/>
        </p:nvSpPr>
        <p:spPr>
          <a:xfrm>
            <a:off x="6096000" y="649279"/>
            <a:ext cx="551905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Екіншілік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мессенджер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үш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жүйе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құрайды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b="1" dirty="0" err="1"/>
              <a:t>Аденилатциклазады</a:t>
            </a:r>
            <a:r>
              <a:rPr lang="ru-RU" b="1" dirty="0"/>
              <a:t> (ц-АМФ):</a:t>
            </a:r>
            <a:br>
              <a:rPr lang="ru-RU" dirty="0"/>
            </a:br>
            <a:r>
              <a:rPr lang="ru-RU" dirty="0"/>
              <a:t>КА (адреналин), АКТГ, АДГ, кальцитонин, глюкагон, ЛГ, МСГ, паратгормон, </a:t>
            </a:r>
            <a:r>
              <a:rPr lang="ru-RU" dirty="0" err="1"/>
              <a:t>соматостатин</a:t>
            </a:r>
            <a:r>
              <a:rPr lang="ru-RU" dirty="0"/>
              <a:t>, ТТГ, ФСГ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b="1" dirty="0" err="1"/>
              <a:t>Гуанилатциклазады</a:t>
            </a:r>
            <a:r>
              <a:rPr lang="ru-RU" b="1" dirty="0"/>
              <a:t> (ц-ГМФ):</a:t>
            </a:r>
            <a:br>
              <a:rPr lang="ru-RU" dirty="0"/>
            </a:br>
            <a:r>
              <a:rPr lang="ru-RU" dirty="0"/>
              <a:t>натрий-</a:t>
            </a:r>
            <a:r>
              <a:rPr lang="ru-RU" dirty="0" err="1"/>
              <a:t>уретикалық</a:t>
            </a:r>
            <a:r>
              <a:rPr lang="ru-RU" dirty="0"/>
              <a:t> фактор, брадикинин, ацетилхолин, гистамин, азот </a:t>
            </a:r>
            <a:r>
              <a:rPr lang="ru-RU" dirty="0" err="1"/>
              <a:t>оксиді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жүректің</a:t>
            </a:r>
            <a:r>
              <a:rPr lang="ru-RU" dirty="0"/>
              <a:t> </a:t>
            </a:r>
            <a:r>
              <a:rPr lang="ru-RU" dirty="0" err="1"/>
              <a:t>ишемиялық</a:t>
            </a:r>
            <a:r>
              <a:rPr lang="ru-RU" dirty="0"/>
              <a:t> </a:t>
            </a:r>
            <a:r>
              <a:rPr lang="ru-RU" dirty="0" err="1"/>
              <a:t>ауруларында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нитропрепараттар</a:t>
            </a:r>
            <a:r>
              <a:rPr lang="ru-RU" dirty="0"/>
              <a:t>, </a:t>
            </a:r>
            <a:r>
              <a:rPr lang="ru-RU" dirty="0" err="1"/>
              <a:t>бактериалды</a:t>
            </a:r>
            <a:r>
              <a:rPr lang="ru-RU" dirty="0"/>
              <a:t> </a:t>
            </a:r>
            <a:r>
              <a:rPr lang="ru-RU" dirty="0" err="1"/>
              <a:t>эндотоксиндер</a:t>
            </a:r>
            <a:endParaRPr lang="ru-RU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b="1" dirty="0"/>
              <a:t>Кальций-</a:t>
            </a:r>
            <a:r>
              <a:rPr lang="ru-RU" b="1" dirty="0" err="1"/>
              <a:t>кальмодулин</a:t>
            </a:r>
            <a:r>
              <a:rPr lang="ru-RU" b="1" dirty="0"/>
              <a:t> </a:t>
            </a:r>
            <a:r>
              <a:rPr lang="ru-RU" b="1" dirty="0" err="1"/>
              <a:t>жүйесі</a:t>
            </a:r>
            <a:r>
              <a:rPr lang="ru-RU" b="1" dirty="0"/>
              <a:t> (Са-</a:t>
            </a:r>
            <a:r>
              <a:rPr lang="ru-RU" b="1" dirty="0" err="1"/>
              <a:t>иондары</a:t>
            </a:r>
            <a:r>
              <a:rPr lang="ru-RU" b="1" dirty="0"/>
              <a:t> ж/е </a:t>
            </a:r>
            <a:r>
              <a:rPr lang="ru-RU" b="1" dirty="0" err="1"/>
              <a:t>кальмодулин</a:t>
            </a:r>
            <a:r>
              <a:rPr lang="ru-RU" b="1" dirty="0"/>
              <a:t> </a:t>
            </a:r>
            <a:r>
              <a:rPr lang="ru-RU" b="1" dirty="0" err="1"/>
              <a:t>белогы</a:t>
            </a:r>
            <a:r>
              <a:rPr lang="ru-RU" b="1" dirty="0"/>
              <a:t>):</a:t>
            </a:r>
            <a:br>
              <a:rPr lang="ru-RU" dirty="0"/>
            </a:br>
            <a:r>
              <a:rPr lang="ru-RU" dirty="0"/>
              <a:t>вазопрессин.</a:t>
            </a:r>
          </a:p>
        </p:txBody>
      </p:sp>
    </p:spTree>
    <p:extLst>
      <p:ext uri="{BB962C8B-B14F-4D97-AF65-F5344CB8AC3E}">
        <p14:creationId xmlns:p14="http://schemas.microsoft.com/office/powerpoint/2010/main" val="321480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679CE4-6799-817A-7EC7-E2E821FE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F74A1-0786-A070-A1C2-EEC2DEE3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9" y="270755"/>
            <a:ext cx="11544581" cy="63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690578-05C7-837A-D842-925A6B1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E6BBF-45CC-25F7-95CD-C67BC6CA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22021"/>
            <a:ext cx="10725256" cy="65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3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3ABAE3-1396-2B5F-5C37-40CF69F013D2}"/>
              </a:ext>
            </a:extLst>
          </p:cNvPr>
          <p:cNvSpPr txBox="1"/>
          <p:nvPr/>
        </p:nvSpPr>
        <p:spPr>
          <a:xfrm>
            <a:off x="825759" y="1187535"/>
            <a:ext cx="48099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/>
              <a:t>Адам – </a:t>
            </a:r>
            <a:r>
              <a:rPr lang="ru-RU" dirty="0" err="1"/>
              <a:t>табиғаттың</a:t>
            </a:r>
            <a:r>
              <a:rPr lang="ru-RU" dirty="0"/>
              <a:t> </a:t>
            </a:r>
            <a:r>
              <a:rPr lang="ru-RU" dirty="0" err="1"/>
              <a:t>ажырамас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бола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ортамен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тығыз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ортаның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мен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параметрлерінің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өзгерісі</a:t>
            </a:r>
            <a:r>
              <a:rPr lang="ru-RU" dirty="0"/>
              <a:t> </a:t>
            </a:r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 err="1"/>
              <a:t>Айтса</a:t>
            </a:r>
            <a:r>
              <a:rPr lang="ru-RU" dirty="0"/>
              <a:t> да адам </a:t>
            </a:r>
            <a:r>
              <a:rPr lang="ru-RU" dirty="0" err="1"/>
              <a:t>ағзасы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ортаның</a:t>
            </a:r>
            <a:r>
              <a:rPr lang="ru-RU" dirty="0"/>
              <a:t> </a:t>
            </a:r>
            <a:r>
              <a:rPr lang="ru-RU" dirty="0" err="1"/>
              <a:t>өзгерген</a:t>
            </a:r>
            <a:r>
              <a:rPr lang="ru-RU" dirty="0"/>
              <a:t> </a:t>
            </a:r>
            <a:r>
              <a:rPr lang="ru-RU" dirty="0" err="1"/>
              <a:t>жағдайында</a:t>
            </a:r>
            <a:r>
              <a:rPr lang="ru-RU" dirty="0"/>
              <a:t> да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құрамын</a:t>
            </a:r>
            <a:r>
              <a:rPr lang="ru-RU" dirty="0"/>
              <a:t>, </a:t>
            </a:r>
            <a:r>
              <a:rPr lang="ru-RU" dirty="0" err="1"/>
              <a:t>құрылысын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тұрақтылығын</a:t>
            </a:r>
            <a:r>
              <a:rPr lang="ru-RU" dirty="0"/>
              <a:t> </a:t>
            </a:r>
            <a:r>
              <a:rPr lang="ru-RU" dirty="0" err="1"/>
              <a:t>сақтауға</a:t>
            </a:r>
            <a:r>
              <a:rPr lang="ru-RU" dirty="0"/>
              <a:t> </a:t>
            </a:r>
            <a:r>
              <a:rPr lang="ru-RU" dirty="0" err="1"/>
              <a:t>тырысады</a:t>
            </a:r>
            <a:r>
              <a:rPr lang="ru-RU" dirty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.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b="1" i="1" dirty="0" err="1"/>
              <a:t>эндокриндік</a:t>
            </a:r>
            <a:r>
              <a:rPr lang="ru-RU" b="1" i="1" dirty="0"/>
              <a:t> </a:t>
            </a:r>
            <a:r>
              <a:rPr lang="ru-RU" b="1" i="1" dirty="0" err="1"/>
              <a:t>реттелуі</a:t>
            </a:r>
            <a:r>
              <a:rPr lang="ru-RU" i="1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A4C18-A84B-FFA8-49A3-4758AEEB7577}"/>
              </a:ext>
            </a:extLst>
          </p:cNvPr>
          <p:cNvSpPr txBox="1"/>
          <p:nvPr/>
        </p:nvSpPr>
        <p:spPr>
          <a:xfrm>
            <a:off x="2766527" y="244541"/>
            <a:ext cx="6092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Заттар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алмасуының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нейроэндокринді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реттелуі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216EE6-8114-5146-61D5-9E5D2DEE0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1024602"/>
            <a:ext cx="5647075" cy="5020285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25AD64-EB62-A584-6CDB-5C411FF4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6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221CE7-3EEE-EB1F-636F-74292FBB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17AA8-6C2A-1399-CA9C-633D163D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4" y="0"/>
            <a:ext cx="11212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0"/>
            <a:ext cx="1147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C7E76C-D930-EE5B-1B34-D381B4A5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22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9808E-EBA4-730A-AC75-FFB19117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3" y="0"/>
            <a:ext cx="1132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CE1E10-4120-D93B-CE94-929FC441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23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7EAE49-F493-E3F8-FD89-8A25F032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9" y="0"/>
            <a:ext cx="1169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линия, Шрифт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 rotWithShape="1">
          <a:blip r:embed="rId2"/>
          <a:srcRect r="26403"/>
          <a:stretch>
            <a:fillRect/>
          </a:stretch>
        </p:blipFill>
        <p:spPr>
          <a:xfrm>
            <a:off x="1115615" y="1420062"/>
            <a:ext cx="4742993" cy="40117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5180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текст, Шрифт, диаграмма, кар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FF36236-A228-D429-F39E-855340A4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123527"/>
            <a:ext cx="4270952" cy="46048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38AC23-354E-3D14-6D62-C60AAB02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A6639E-8499-4A63-8F02-EC0A43B50861}" type="slidenum">
              <a:rPr lang="ru-RU" smtClean="0"/>
              <a:pPr>
                <a:spcAft>
                  <a:spcPts val="60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D6B689-09C3-CE75-57A6-01D794E9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00" y="643467"/>
            <a:ext cx="3607399" cy="25432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005" t="24192" r="25850" b="20963"/>
          <a:stretch/>
        </p:blipFill>
        <p:spPr>
          <a:xfrm>
            <a:off x="6926410" y="643467"/>
            <a:ext cx="3556752" cy="25432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ED30A8-5BA7-149E-0A8F-B26C3FFBC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077" y="3671316"/>
            <a:ext cx="3560645" cy="25458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3466B-1391-99A3-B6F1-ADD4B60AC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835" y="3671316"/>
            <a:ext cx="3497902" cy="255346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DB9F10-8F4D-DBC4-EFB2-D0EFE4DA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A6639E-8499-4A63-8F02-EC0A43B50861}" type="slidenum">
              <a:rPr lang="ru-RU" smtClean="0"/>
              <a:pPr>
                <a:spcAft>
                  <a:spcPts val="60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8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D2AFE2-8569-0B57-847C-D87C62E6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13" y="643467"/>
            <a:ext cx="3942972" cy="254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D2FBA9-45CA-B35F-5BEE-78425480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00" y="643467"/>
            <a:ext cx="3942972" cy="25432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D3D9F1-E3C4-646A-F785-390C850D1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483" y="3671316"/>
            <a:ext cx="3931832" cy="25458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995" y="3671316"/>
            <a:ext cx="3943582" cy="255346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9F42E7-A675-EDCB-5D7A-081F065F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A6639E-8499-4A63-8F02-EC0A43B50861}" type="slidenum">
              <a:rPr lang="ru-RU" smtClean="0"/>
              <a:pPr>
                <a:spcAft>
                  <a:spcPts val="600"/>
                </a:spcAft>
              </a:pPr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2995" y="5969439"/>
            <a:ext cx="3943582" cy="25534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300" b="0" cap="none" spc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Го-реттеуші</a:t>
            </a:r>
            <a:r>
              <a:rPr lang="ru-RU" sz="1300" b="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ген</a:t>
            </a:r>
          </a:p>
          <a:p>
            <a:pPr algn="ctr">
              <a:spcAft>
                <a:spcPts val="600"/>
              </a:spcAft>
            </a:pPr>
            <a:r>
              <a:rPr lang="ru-RU" sz="1300" b="0" cap="none" spc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кешені</a:t>
            </a:r>
            <a:endParaRPr lang="ru-RU" sz="1300" b="0" cap="none" spc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37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77725-C82F-63E6-3302-F57884B3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87" y="643467"/>
            <a:ext cx="3699224" cy="25432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11" y="643467"/>
            <a:ext cx="3927749" cy="25432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00D28C-F127-DC8B-15DF-29C828E0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44" y="3671316"/>
            <a:ext cx="3663110" cy="2545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ABC56-826E-68CA-41E5-E45F397EB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370" y="3671316"/>
            <a:ext cx="3634831" cy="255346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2CEAB5-C47D-D725-E659-0F56274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A6639E-8499-4A63-8F02-EC0A43B50861}" type="slidenum">
              <a:rPr lang="ru-RU" smtClean="0"/>
              <a:pPr>
                <a:spcAft>
                  <a:spcPts val="60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39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47" y="661145"/>
            <a:ext cx="7883063" cy="507002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904817-AF9C-B0B8-04AD-0EF46E5D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1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81993"/>
            <a:ext cx="11667848" cy="663604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29B8CC-7E25-3B89-F325-275A0571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3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844199-2A74-39F6-FEDD-5C3A1A30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5414" y="6224348"/>
            <a:ext cx="2743200" cy="365125"/>
          </a:xfrm>
        </p:spPr>
        <p:txBody>
          <a:bodyPr/>
          <a:lstStyle/>
          <a:p>
            <a:fld id="{13A6639E-8499-4A63-8F02-EC0A43B50861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0E33F-8D10-E07F-2BC2-B6CFB597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08" y="142971"/>
            <a:ext cx="5206435" cy="6572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9973C-4447-EECB-60D7-324441C23368}"/>
              </a:ext>
            </a:extLst>
          </p:cNvPr>
          <p:cNvSpPr txBox="1"/>
          <p:nvPr/>
        </p:nvSpPr>
        <p:spPr>
          <a:xfrm>
            <a:off x="615820" y="499704"/>
            <a:ext cx="584096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FF0000"/>
                </a:solidFill>
              </a:rPr>
              <a:t>Заттар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алмасуының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нейроэндокринді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реттелуі</a:t>
            </a:r>
            <a:endParaRPr lang="ru-RU" b="1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Го-</a:t>
            </a:r>
            <a:r>
              <a:rPr lang="ru-RU" dirty="0" err="1"/>
              <a:t>дың</a:t>
            </a:r>
            <a:r>
              <a:rPr lang="ru-RU" dirty="0"/>
              <a:t> </a:t>
            </a:r>
            <a:r>
              <a:rPr lang="ru-RU" dirty="0" err="1"/>
              <a:t>синтезі</a:t>
            </a:r>
            <a:r>
              <a:rPr lang="ru-RU" dirty="0"/>
              <a:t> мен </a:t>
            </a:r>
            <a:r>
              <a:rPr lang="ru-RU" dirty="0" err="1"/>
              <a:t>секрециялануы</a:t>
            </a:r>
            <a:r>
              <a:rPr lang="ru-RU" dirty="0"/>
              <a:t> ОЖЖ-не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ж/е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сигналдардың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стимулденеді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ОЖЖ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сигналдарға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гипоталамусқа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тіндерге</a:t>
            </a:r>
            <a:r>
              <a:rPr lang="ru-RU" dirty="0"/>
              <a:t> нерв </a:t>
            </a:r>
            <a:r>
              <a:rPr lang="ru-RU" dirty="0" err="1"/>
              <a:t>импульсін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Гипоталамус – </a:t>
            </a:r>
            <a:r>
              <a:rPr lang="ru-RU" dirty="0" err="1"/>
              <a:t>аралас</a:t>
            </a:r>
            <a:r>
              <a:rPr lang="ru-RU" dirty="0"/>
              <a:t> </a:t>
            </a:r>
            <a:r>
              <a:rPr lang="ru-RU" dirty="0" err="1"/>
              <a:t>функционалды</a:t>
            </a:r>
            <a:r>
              <a:rPr lang="ru-RU" dirty="0"/>
              <a:t> без,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нейросекретиндер</a:t>
            </a:r>
            <a:r>
              <a:rPr lang="ru-RU" dirty="0"/>
              <a:t> – </a:t>
            </a:r>
            <a:r>
              <a:rPr lang="ru-RU" b="1" i="1" dirty="0" err="1"/>
              <a:t>либериндер</a:t>
            </a:r>
            <a:r>
              <a:rPr lang="ru-RU" dirty="0"/>
              <a:t> ж/е </a:t>
            </a:r>
            <a:r>
              <a:rPr lang="ru-RU" b="1" i="1" dirty="0" err="1"/>
              <a:t>статиндер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b="1" i="1" dirty="0"/>
              <a:t>рилизинг-</a:t>
            </a:r>
            <a:r>
              <a:rPr lang="ru-RU" b="1" i="1" dirty="0" err="1"/>
              <a:t>факторлар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Гипофиз </a:t>
            </a:r>
            <a:r>
              <a:rPr lang="ru-RU" dirty="0" err="1"/>
              <a:t>тропты</a:t>
            </a:r>
            <a:r>
              <a:rPr lang="ru-RU" dirty="0"/>
              <a:t> Го </a:t>
            </a:r>
            <a:r>
              <a:rPr lang="ru-RU" dirty="0" err="1"/>
              <a:t>түзу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перифериялық</a:t>
            </a:r>
            <a:r>
              <a:rPr lang="ru-RU" dirty="0"/>
              <a:t> (</a:t>
            </a:r>
            <a:r>
              <a:rPr lang="ru-RU" dirty="0" err="1"/>
              <a:t>шеттік</a:t>
            </a:r>
            <a:r>
              <a:rPr lang="ru-RU" dirty="0"/>
              <a:t>) </a:t>
            </a:r>
            <a:r>
              <a:rPr lang="ru-RU" dirty="0" err="1"/>
              <a:t>бездеріне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ОЖЖ-</a:t>
            </a:r>
            <a:r>
              <a:rPr lang="ru-RU" dirty="0" err="1"/>
              <a:t>нен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импульс </a:t>
            </a:r>
            <a:r>
              <a:rPr lang="ru-RU" dirty="0" err="1"/>
              <a:t>арқылы</a:t>
            </a:r>
            <a:r>
              <a:rPr lang="ru-RU" dirty="0"/>
              <a:t> н/е гипофиз Го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перифериялық</a:t>
            </a:r>
            <a:r>
              <a:rPr lang="ru-RU" dirty="0"/>
              <a:t> </a:t>
            </a:r>
            <a:r>
              <a:rPr lang="ru-RU" dirty="0" err="1"/>
              <a:t>бездерінде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Го-</a:t>
            </a:r>
            <a:r>
              <a:rPr lang="ru-RU" dirty="0" err="1"/>
              <a:t>дың</a:t>
            </a:r>
            <a:r>
              <a:rPr lang="ru-RU" dirty="0"/>
              <a:t> </a:t>
            </a:r>
            <a:r>
              <a:rPr lang="ru-RU" dirty="0" err="1"/>
              <a:t>бөлінуі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Го </a:t>
            </a:r>
            <a:r>
              <a:rPr lang="ru-RU" dirty="0" err="1"/>
              <a:t>әрқашан</a:t>
            </a:r>
            <a:r>
              <a:rPr lang="ru-RU" dirty="0"/>
              <a:t> </a:t>
            </a:r>
            <a:r>
              <a:rPr lang="ru-RU" dirty="0" err="1"/>
              <a:t>ағзаның</a:t>
            </a:r>
            <a:r>
              <a:rPr lang="ru-RU" dirty="0"/>
              <a:t> </a:t>
            </a:r>
            <a:r>
              <a:rPr lang="ru-RU" dirty="0" err="1"/>
              <a:t>тіршілік</a:t>
            </a:r>
            <a:r>
              <a:rPr lang="ru-RU" dirty="0"/>
              <a:t> </a:t>
            </a:r>
            <a:r>
              <a:rPr lang="ru-RU" dirty="0" err="1"/>
              <a:t>қимылын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ұстап</a:t>
            </a:r>
            <a:r>
              <a:rPr lang="ru-RU" dirty="0"/>
              <a:t> </a:t>
            </a:r>
            <a:r>
              <a:rPr lang="ru-RU" dirty="0" err="1"/>
              <a:t>тұруға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мөлшерде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синтезделіп</a:t>
            </a:r>
            <a:r>
              <a:rPr lang="ru-RU" dirty="0"/>
              <a:t> ж/е </a:t>
            </a:r>
            <a:r>
              <a:rPr lang="ru-RU" dirty="0" err="1"/>
              <a:t>секрецияланып</a:t>
            </a:r>
            <a:r>
              <a:rPr lang="ru-RU" dirty="0"/>
              <a:t> </a:t>
            </a:r>
            <a:r>
              <a:rPr lang="ru-RU" dirty="0" err="1"/>
              <a:t>отырады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алмасудың</a:t>
            </a:r>
            <a:r>
              <a:rPr lang="ru-RU" dirty="0"/>
              <a:t>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ұстап</a:t>
            </a:r>
            <a:r>
              <a:rPr lang="ru-RU" dirty="0"/>
              <a:t> тура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мөлшерде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5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5635" y="195737"/>
            <a:ext cx="8584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Қант диабет кезіндегі биохимиялық өзгерістер, олардың пайда болу себептері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105" y="1294366"/>
            <a:ext cx="3822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Қант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диабет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en-US" sz="2000" b="0" i="0" dirty="0">
                <a:solidFill>
                  <a:srgbClr val="202122"/>
                </a:solidFill>
                <a:effectLst/>
              </a:rPr>
              <a:t>—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бұл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қанда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қант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(глюкоза)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0" dirty="0" err="1">
                <a:effectLst/>
              </a:rPr>
              <a:t>мөлшерінің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көбейіп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кетуінен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пайда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болатын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</a:rPr>
              <a:t>дерт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just"/>
            <a:endParaRPr lang="kk-KZ" sz="2000" dirty="0">
              <a:solidFill>
                <a:srgbClr val="2021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767DB-66E1-EFB1-D811-EE952350959A}"/>
              </a:ext>
            </a:extLst>
          </p:cNvPr>
          <p:cNvSpPr txBox="1"/>
          <p:nvPr/>
        </p:nvSpPr>
        <p:spPr>
          <a:xfrm>
            <a:off x="257368" y="2701312"/>
            <a:ext cx="119346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/>
              <a:t>Негізгі</a:t>
            </a:r>
            <a:r>
              <a:rPr lang="ru-RU" sz="2000" b="1" dirty="0"/>
              <a:t> гормон:</a:t>
            </a:r>
            <a:r>
              <a:rPr lang="ru-RU" sz="2000" dirty="0"/>
              <a:t> </a:t>
            </a:r>
            <a:r>
              <a:rPr lang="ru-RU" sz="2000" i="1" dirty="0"/>
              <a:t>Инсулин</a:t>
            </a:r>
            <a:r>
              <a:rPr lang="ru-RU" sz="2000" dirty="0"/>
              <a:t> (</a:t>
            </a:r>
            <a:r>
              <a:rPr lang="ru-RU" sz="2000" dirty="0" err="1"/>
              <a:t>ұйқы</a:t>
            </a:r>
            <a:r>
              <a:rPr lang="ru-RU" sz="2000" dirty="0"/>
              <a:t> </a:t>
            </a:r>
            <a:r>
              <a:rPr lang="ru-RU" sz="2000" dirty="0" err="1"/>
              <a:t>безінің</a:t>
            </a:r>
            <a:r>
              <a:rPr lang="ru-RU" sz="2000" dirty="0"/>
              <a:t> Лангерганс </a:t>
            </a:r>
            <a:r>
              <a:rPr lang="ru-RU" sz="2000" dirty="0" err="1"/>
              <a:t>аралшықтарының</a:t>
            </a:r>
            <a:r>
              <a:rPr lang="ru-RU" sz="2000" dirty="0"/>
              <a:t> </a:t>
            </a:r>
            <a:r>
              <a:rPr lang="el-GR" sz="2000" dirty="0"/>
              <a:t>β-</a:t>
            </a:r>
            <a:r>
              <a:rPr lang="ru-RU" sz="2000" dirty="0" err="1"/>
              <a:t>жасушаларында</a:t>
            </a:r>
            <a:r>
              <a:rPr lang="ru-RU" sz="2000" dirty="0"/>
              <a:t> </a:t>
            </a:r>
            <a:r>
              <a:rPr lang="ru-RU" sz="2000" dirty="0" err="1"/>
              <a:t>түзіледі</a:t>
            </a:r>
            <a:r>
              <a:rPr lang="ru-RU" sz="2000" dirty="0"/>
              <a:t>, </a:t>
            </a:r>
          </a:p>
          <a:p>
            <a:pPr>
              <a:buNone/>
            </a:pPr>
            <a:r>
              <a:rPr lang="ru-RU" sz="2000" dirty="0"/>
              <a:t>                              51 АҚ </a:t>
            </a:r>
            <a:r>
              <a:rPr lang="ru-RU" sz="2000" dirty="0" err="1"/>
              <a:t>қалдығынан</a:t>
            </a:r>
            <a:r>
              <a:rPr lang="ru-RU" sz="2000" dirty="0"/>
              <a:t> </a:t>
            </a:r>
            <a:r>
              <a:rPr lang="ru-RU" sz="2000" dirty="0" err="1"/>
              <a:t>тұратын</a:t>
            </a:r>
            <a:r>
              <a:rPr lang="ru-RU" sz="2000" dirty="0"/>
              <a:t> </a:t>
            </a:r>
            <a:r>
              <a:rPr lang="ru-RU" sz="2000" dirty="0" err="1"/>
              <a:t>ақуыз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KZ" sz="2000" dirty="0"/>
              <a:t>🔹 </a:t>
            </a:r>
            <a:r>
              <a:rPr lang="ru-RU" sz="2000" b="1" dirty="0" err="1"/>
              <a:t>Нормада</a:t>
            </a:r>
            <a:r>
              <a:rPr lang="ru-RU" sz="2000" b="1" dirty="0"/>
              <a:t>: </a:t>
            </a:r>
            <a:r>
              <a:rPr lang="ru-RU" sz="2000" dirty="0"/>
              <a:t>Глюкоза → (</a:t>
            </a:r>
            <a:r>
              <a:rPr lang="ru-RU" sz="2000" dirty="0" err="1"/>
              <a:t>инсулиннің</a:t>
            </a:r>
            <a:r>
              <a:rPr lang="ru-RU" sz="2000" dirty="0"/>
              <a:t> </a:t>
            </a:r>
            <a:r>
              <a:rPr lang="ru-RU" sz="2000" dirty="0" err="1"/>
              <a:t>әсерінен</a:t>
            </a:r>
            <a:r>
              <a:rPr lang="ru-RU" sz="2000" dirty="0"/>
              <a:t>) → </a:t>
            </a:r>
            <a:r>
              <a:rPr lang="ru-RU" sz="2000" dirty="0" err="1"/>
              <a:t>жасушаларға</a:t>
            </a:r>
            <a:r>
              <a:rPr lang="ru-RU" sz="2000" dirty="0"/>
              <a:t> </a:t>
            </a:r>
            <a:r>
              <a:rPr lang="ru-RU" sz="2000" dirty="0" err="1"/>
              <a:t>еніп</a:t>
            </a:r>
            <a:r>
              <a:rPr lang="ru-RU" sz="2000" dirty="0"/>
              <a:t>, → </a:t>
            </a:r>
            <a:r>
              <a:rPr lang="ru-RU" sz="2000" b="1" dirty="0"/>
              <a:t>гликолиз</a:t>
            </a:r>
            <a:r>
              <a:rPr lang="ru-RU" sz="2000" dirty="0"/>
              <a:t>, </a:t>
            </a:r>
            <a:r>
              <a:rPr lang="ru-RU" sz="2000" b="1" dirty="0" err="1"/>
              <a:t>гликогенез</a:t>
            </a:r>
            <a:r>
              <a:rPr lang="ru-RU" sz="2000" dirty="0"/>
              <a:t>,       </a:t>
            </a:r>
          </a:p>
          <a:p>
            <a:pPr>
              <a:buNone/>
            </a:pPr>
            <a:r>
              <a:rPr lang="ru-RU" sz="2000" b="1" dirty="0"/>
              <a:t>                           ҮКЦ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энергия (АТФ) </a:t>
            </a:r>
            <a:r>
              <a:rPr lang="ru-RU" sz="2000" dirty="0" err="1"/>
              <a:t>түзіледі</a:t>
            </a:r>
            <a:r>
              <a:rPr lang="ru-RU" sz="2000" dirty="0"/>
              <a:t>.</a:t>
            </a:r>
          </a:p>
          <a:p>
            <a:pPr>
              <a:buNone/>
            </a:pPr>
            <a:endParaRPr lang="kk-KZ" sz="2000" dirty="0"/>
          </a:p>
          <a:p>
            <a:pPr>
              <a:buNone/>
            </a:pPr>
            <a:r>
              <a:rPr lang="ru-KZ" sz="2000" dirty="0"/>
              <a:t>🔹 </a:t>
            </a:r>
            <a:r>
              <a:rPr lang="ru-RU" sz="2000" b="1" dirty="0"/>
              <a:t>Диабет </a:t>
            </a:r>
            <a:r>
              <a:rPr lang="ru-RU" sz="2000" b="1" dirty="0" err="1"/>
              <a:t>кезінде</a:t>
            </a:r>
            <a:r>
              <a:rPr lang="ru-RU" sz="2000" b="1" dirty="0"/>
              <a:t>: </a:t>
            </a:r>
            <a:r>
              <a:rPr lang="ru-RU" sz="2000" dirty="0"/>
              <a:t>Инсулин </a:t>
            </a:r>
            <a:r>
              <a:rPr lang="ru-RU" sz="2000" dirty="0" err="1"/>
              <a:t>жеткіліксіз</a:t>
            </a:r>
            <a:r>
              <a:rPr lang="ru-RU" sz="2000" dirty="0"/>
              <a:t> (І тип)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Рецепторлар</a:t>
            </a:r>
            <a:r>
              <a:rPr lang="ru-RU" sz="2000" dirty="0"/>
              <a:t> </a:t>
            </a:r>
            <a:r>
              <a:rPr lang="ru-RU" sz="2000" dirty="0" err="1"/>
              <a:t>инсулинге</a:t>
            </a:r>
            <a:r>
              <a:rPr lang="ru-RU" sz="2000" dirty="0"/>
              <a:t> </a:t>
            </a:r>
            <a:r>
              <a:rPr lang="ru-RU" sz="2000" dirty="0" err="1"/>
              <a:t>жауап</a:t>
            </a:r>
            <a:r>
              <a:rPr lang="ru-RU" sz="2000" dirty="0"/>
              <a:t> </a:t>
            </a:r>
            <a:r>
              <a:rPr lang="ru-RU" sz="2000" dirty="0" err="1"/>
              <a:t>бермейді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                                       (</a:t>
            </a:r>
            <a:r>
              <a:rPr lang="ru-RU" sz="2000" dirty="0" err="1"/>
              <a:t>қант</a:t>
            </a:r>
            <a:r>
              <a:rPr lang="ru-RU" sz="2000" dirty="0"/>
              <a:t> </a:t>
            </a:r>
            <a:r>
              <a:rPr lang="ru-RU" sz="2000" dirty="0" err="1"/>
              <a:t>диабетінің</a:t>
            </a:r>
            <a:r>
              <a:rPr lang="ru-RU" sz="2000" dirty="0"/>
              <a:t> ІІ тип) → </a:t>
            </a:r>
            <a:r>
              <a:rPr lang="ru-RU" sz="2000" b="1" dirty="0"/>
              <a:t>Глюкоза </a:t>
            </a:r>
            <a:r>
              <a:rPr lang="ru-RU" sz="2000" b="1" dirty="0" err="1"/>
              <a:t>жасушаға</a:t>
            </a:r>
            <a:r>
              <a:rPr lang="ru-RU" sz="2000" b="1" dirty="0"/>
              <a:t> </a:t>
            </a:r>
            <a:r>
              <a:rPr lang="ru-RU" sz="2000" b="1" dirty="0" err="1"/>
              <a:t>түспейді</a:t>
            </a:r>
            <a:r>
              <a:rPr lang="ru-RU" sz="2000" dirty="0"/>
              <a:t>, </a:t>
            </a:r>
            <a:r>
              <a:rPr lang="ru-RU" sz="2000" dirty="0" err="1"/>
              <a:t>қан</a:t>
            </a:r>
            <a:r>
              <a:rPr lang="ru-RU" sz="2000" dirty="0"/>
              <a:t> </a:t>
            </a:r>
            <a:r>
              <a:rPr lang="ru-RU" sz="2000" dirty="0" err="1"/>
              <a:t>плазмасында</a:t>
            </a:r>
            <a:r>
              <a:rPr lang="ru-RU" sz="2000" dirty="0"/>
              <a:t> </a:t>
            </a:r>
            <a:r>
              <a:rPr lang="ru-RU" sz="2000" dirty="0" err="1"/>
              <a:t>жиналады</a:t>
            </a:r>
            <a:r>
              <a:rPr lang="ru-RU" sz="2000" dirty="0"/>
              <a:t>           </a:t>
            </a:r>
          </a:p>
          <a:p>
            <a:pPr>
              <a:buNone/>
            </a:pPr>
            <a:r>
              <a:rPr lang="ru-RU" sz="2000" dirty="0"/>
              <a:t>                                       (</a:t>
            </a:r>
            <a:r>
              <a:rPr lang="ru-RU" sz="2000" b="1" dirty="0"/>
              <a:t>гипергликемия</a:t>
            </a:r>
            <a:r>
              <a:rPr lang="ru-RU" sz="2000" dirty="0"/>
              <a:t>).</a:t>
            </a:r>
          </a:p>
          <a:p>
            <a:pPr>
              <a:buNone/>
            </a:pPr>
            <a:endParaRPr lang="kk-KZ" sz="2000" dirty="0"/>
          </a:p>
          <a:p>
            <a:pPr>
              <a:buNone/>
            </a:pPr>
            <a:r>
              <a:rPr lang="ru-KZ" sz="2000" dirty="0"/>
              <a:t>📊 </a:t>
            </a:r>
            <a:r>
              <a:rPr lang="ru-RU" sz="2000" b="1" dirty="0" err="1"/>
              <a:t>Нәтиже</a:t>
            </a:r>
            <a:r>
              <a:rPr lang="ru-RU" sz="2000" b="1" dirty="0"/>
              <a:t>: </a:t>
            </a:r>
            <a:r>
              <a:rPr lang="ru-RU" sz="2000" dirty="0"/>
              <a:t>Гликолиз ↓ Глюконеогенез ↑ Липолиз ↑ </a:t>
            </a:r>
            <a:r>
              <a:rPr lang="ru-RU" sz="2000" dirty="0" err="1"/>
              <a:t>Кетогенез</a:t>
            </a:r>
            <a:r>
              <a:rPr lang="ru-RU" sz="2000" dirty="0"/>
              <a:t> 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7B653-4D64-EEDC-1F89-4857CD6AE035}"/>
              </a:ext>
            </a:extLst>
          </p:cNvPr>
          <p:cNvSpPr txBox="1"/>
          <p:nvPr/>
        </p:nvSpPr>
        <p:spPr>
          <a:xfrm>
            <a:off x="5584372" y="1294366"/>
            <a:ext cx="6092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 err="1">
                <a:solidFill>
                  <a:schemeClr val="accent1">
                    <a:lumMod val="75000"/>
                  </a:schemeClr>
                </a:solidFill>
              </a:rPr>
              <a:t>Негізгі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1">
                    <a:lumMod val="75000"/>
                  </a:schemeClr>
                </a:solidFill>
              </a:rPr>
              <a:t>себеп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 err="1"/>
              <a:t>инсулиннің</a:t>
            </a:r>
            <a:r>
              <a:rPr lang="ru-RU" sz="2000" dirty="0"/>
              <a:t> </a:t>
            </a:r>
            <a:r>
              <a:rPr lang="ru-RU" sz="2000" dirty="0" err="1"/>
              <a:t>жетіспеушілігі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рецепторлардың</a:t>
            </a:r>
            <a:r>
              <a:rPr lang="ru-RU" sz="2000" dirty="0"/>
              <a:t> </a:t>
            </a:r>
            <a:r>
              <a:rPr lang="ru-RU" sz="2000" dirty="0" err="1"/>
              <a:t>оған</a:t>
            </a:r>
            <a:r>
              <a:rPr lang="ru-RU" sz="2000" dirty="0"/>
              <a:t> </a:t>
            </a:r>
            <a:r>
              <a:rPr lang="ru-RU" sz="2000" dirty="0" err="1"/>
              <a:t>сезімталдығының</a:t>
            </a:r>
            <a:r>
              <a:rPr lang="ru-RU" sz="2000" dirty="0"/>
              <a:t> </a:t>
            </a:r>
            <a:r>
              <a:rPr lang="ru-RU" sz="2000" dirty="0" err="1"/>
              <a:t>төмендеуі</a:t>
            </a:r>
            <a:r>
              <a:rPr lang="ru-RU" sz="2000" dirty="0"/>
              <a:t> </a:t>
            </a:r>
            <a:r>
              <a:rPr lang="ru-RU" sz="2000" dirty="0" err="1"/>
              <a:t>нәтижесінде</a:t>
            </a:r>
            <a:r>
              <a:rPr lang="ru-RU" sz="2000" dirty="0"/>
              <a:t> </a:t>
            </a:r>
            <a:r>
              <a:rPr lang="ru-RU" sz="2000" dirty="0" err="1"/>
              <a:t>глюкозаның</a:t>
            </a:r>
            <a:r>
              <a:rPr lang="ru-RU" sz="2000" dirty="0"/>
              <a:t> </a:t>
            </a:r>
            <a:r>
              <a:rPr lang="ru-RU" sz="2000" dirty="0" err="1"/>
              <a:t>жасушаға</a:t>
            </a:r>
            <a:r>
              <a:rPr lang="ru-RU" sz="2000" dirty="0"/>
              <a:t> </a:t>
            </a:r>
            <a:r>
              <a:rPr lang="ru-RU" sz="2000" dirty="0" err="1"/>
              <a:t>енуі</a:t>
            </a:r>
            <a:r>
              <a:rPr lang="ru-RU" sz="2000" dirty="0"/>
              <a:t> </a:t>
            </a:r>
            <a:r>
              <a:rPr lang="ru-RU" sz="2000" dirty="0" err="1"/>
              <a:t>бұзылады</a:t>
            </a:r>
            <a:r>
              <a:rPr lang="ru-RU" sz="20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91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6754" y="414125"/>
            <a:ext cx="2181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Қант диабет </a:t>
            </a:r>
            <a:endParaRPr lang="ru-RU" sz="2800" dirty="0"/>
          </a:p>
        </p:txBody>
      </p:sp>
      <p:sp>
        <p:nvSpPr>
          <p:cNvPr id="3" name="Стрелка вниз 2"/>
          <p:cNvSpPr/>
          <p:nvPr/>
        </p:nvSpPr>
        <p:spPr>
          <a:xfrm rot="2373170">
            <a:off x="3964856" y="959613"/>
            <a:ext cx="341095" cy="7541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26830" flipH="1">
            <a:off x="6819526" y="948265"/>
            <a:ext cx="341095" cy="7541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93093" y="1656192"/>
            <a:ext cx="13706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-ге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тәуелді</a:t>
            </a:r>
          </a:p>
          <a:p>
            <a:pPr algn="ctr"/>
            <a:r>
              <a:rPr lang="kk-KZ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(І тип)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1187" y="1656192"/>
            <a:ext cx="14284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-ге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тәуелсіз</a:t>
            </a:r>
          </a:p>
          <a:p>
            <a:pPr algn="ctr"/>
            <a:r>
              <a:rPr lang="kk-KZ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(ІІ тип)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3234" y="3595260"/>
            <a:ext cx="425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Ұйқы</a:t>
            </a:r>
            <a:r>
              <a:rPr lang="ru-RU" sz="2000" dirty="0"/>
              <a:t> </a:t>
            </a:r>
            <a:r>
              <a:rPr lang="ru-RU" sz="2000" dirty="0" err="1"/>
              <a:t>безі</a:t>
            </a:r>
            <a:r>
              <a:rPr lang="ru-RU" sz="2000" dirty="0"/>
              <a:t> </a:t>
            </a:r>
            <a:r>
              <a:rPr lang="ru-RU" sz="2000" dirty="0" err="1"/>
              <a:t>жасушаларының</a:t>
            </a:r>
            <a:r>
              <a:rPr lang="ru-RU" sz="2000" dirty="0"/>
              <a:t> </a:t>
            </a:r>
            <a:r>
              <a:rPr lang="ru-RU" sz="2000" dirty="0" err="1"/>
              <a:t>зақымдануы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соның</a:t>
            </a:r>
            <a:r>
              <a:rPr lang="ru-RU" sz="2000" dirty="0"/>
              <a:t> </a:t>
            </a:r>
            <a:r>
              <a:rPr lang="ru-RU" sz="2000" dirty="0" err="1"/>
              <a:t>салдарынан</a:t>
            </a:r>
            <a:r>
              <a:rPr lang="ru-RU" sz="2000" dirty="0"/>
              <a:t> инсулин </a:t>
            </a:r>
            <a:r>
              <a:rPr lang="ru-RU" sz="2000" dirty="0" err="1"/>
              <a:t>синтезінің</a:t>
            </a:r>
            <a:r>
              <a:rPr lang="ru-RU" sz="2000" dirty="0"/>
              <a:t> </a:t>
            </a:r>
            <a:r>
              <a:rPr lang="ru-RU" sz="2000" dirty="0" err="1"/>
              <a:t>азаюы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толық</a:t>
            </a:r>
            <a:r>
              <a:rPr lang="ru-RU" sz="2000" dirty="0"/>
              <a:t> </a:t>
            </a:r>
            <a:r>
              <a:rPr lang="ru-RU" sz="2000" dirty="0" err="1"/>
              <a:t>тоқтатылуы</a:t>
            </a:r>
            <a:r>
              <a:rPr lang="ru-RU" sz="2000" dirty="0"/>
              <a:t> </a:t>
            </a:r>
            <a:r>
              <a:rPr lang="ru-RU" sz="2000" dirty="0" err="1"/>
              <a:t>нәтижесінде</a:t>
            </a:r>
            <a:r>
              <a:rPr lang="ru-RU" sz="2000" dirty="0"/>
              <a:t>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8459" y="3595260"/>
            <a:ext cx="4355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Инсулинге</a:t>
            </a:r>
            <a:r>
              <a:rPr lang="ru-RU" sz="2000" dirty="0"/>
              <a:t> </a:t>
            </a:r>
            <a:r>
              <a:rPr lang="ru-RU" sz="2000" dirty="0" err="1"/>
              <a:t>сезімтал</a:t>
            </a:r>
            <a:r>
              <a:rPr lang="ru-RU" sz="2000" dirty="0"/>
              <a:t> </a:t>
            </a:r>
            <a:r>
              <a:rPr lang="ru-RU" sz="2000" dirty="0" err="1"/>
              <a:t>рецепторлардың</a:t>
            </a:r>
            <a:r>
              <a:rPr lang="ru-RU" sz="2000" dirty="0"/>
              <a:t> </a:t>
            </a:r>
            <a:r>
              <a:rPr lang="ru-RU" sz="2000" dirty="0" err="1"/>
              <a:t>патологиясынан</a:t>
            </a:r>
            <a:r>
              <a:rPr lang="ru-RU" sz="2000" dirty="0"/>
              <a:t> </a:t>
            </a:r>
            <a:r>
              <a:rPr lang="ru-RU" sz="2000" dirty="0" err="1"/>
              <a:t>туындаған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инсулин </a:t>
            </a:r>
            <a:r>
              <a:rPr lang="ru-RU" sz="2000" dirty="0" err="1"/>
              <a:t>синтезделеді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жасушалар</a:t>
            </a:r>
            <a:r>
              <a:rPr lang="ru-RU" sz="2000" dirty="0"/>
              <a:t> </a:t>
            </a:r>
            <a:r>
              <a:rPr lang="ru-RU" sz="2000" dirty="0" err="1"/>
              <a:t>оған</a:t>
            </a:r>
            <a:r>
              <a:rPr lang="ru-RU" sz="2000" dirty="0"/>
              <a:t> </a:t>
            </a:r>
            <a:r>
              <a:rPr lang="ru-RU" sz="2000" dirty="0" err="1"/>
              <a:t>сезімтал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965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920792" y="708529"/>
            <a:ext cx="1121789" cy="771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53273" y="708529"/>
            <a:ext cx="66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</a:t>
            </a:r>
            <a:endParaRPr lang="kk-KZ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kk-K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ЖОҚ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8080" y="2438205"/>
            <a:ext cx="171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Гипергликемия</a:t>
            </a:r>
          </a:p>
          <a:p>
            <a:pPr algn="ctr"/>
            <a:r>
              <a:rPr lang="kk-KZ" dirty="0"/>
              <a:t>(қанда гл </a:t>
            </a:r>
            <a:r>
              <a:rPr lang="kk-KZ" dirty="0">
                <a:sym typeface="Symbol" panose="05050102010706020507" pitchFamily="18" charset="2"/>
              </a:rPr>
              <a:t>)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40021" y="3099611"/>
            <a:ext cx="216817" cy="43363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15382" y="3576404"/>
            <a:ext cx="3066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Глюкозурия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kk-KZ" dirty="0"/>
              <a:t>(бүйрек межесі 8,2 мМоль/л)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440021" y="4209529"/>
            <a:ext cx="216817" cy="43363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16410" y="4707645"/>
            <a:ext cx="3980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Полиурия</a:t>
            </a:r>
          </a:p>
          <a:p>
            <a:pPr algn="ctr"/>
            <a:r>
              <a:rPr lang="kk-KZ" dirty="0"/>
              <a:t>(гл осмостық активті зат, суды өзімен </a:t>
            </a:r>
          </a:p>
          <a:p>
            <a:pPr algn="ctr"/>
            <a:r>
              <a:rPr lang="kk-KZ" dirty="0"/>
              <a:t>байланыстырып несеппен шығарады )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440020" y="5611880"/>
            <a:ext cx="216817" cy="43363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80173" y="6123201"/>
            <a:ext cx="2622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Полидипсия</a:t>
            </a:r>
          </a:p>
          <a:p>
            <a:pPr algn="ctr"/>
            <a:r>
              <a:rPr lang="kk-KZ" dirty="0"/>
              <a:t>(сусыздану </a:t>
            </a:r>
            <a:r>
              <a:rPr lang="kk-KZ" dirty="0">
                <a:sym typeface="Symbol" panose="05050102010706020507" pitchFamily="18" charset="2"/>
              </a:rPr>
              <a:t> шөлдегіш</a:t>
            </a:r>
            <a:r>
              <a:rPr lang="kk-KZ" dirty="0"/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229" y="11477"/>
            <a:ext cx="33051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Полифагия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b="1" dirty="0">
                <a:solidFill>
                  <a:srgbClr val="002060"/>
                </a:solidFill>
              </a:rPr>
              <a:t>(ашқарақ)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kk-KZ" dirty="0"/>
          </a:p>
          <a:p>
            <a:pPr algn="ctr"/>
            <a:r>
              <a:rPr lang="kk-KZ" dirty="0"/>
              <a:t>гл </a:t>
            </a:r>
            <a:r>
              <a:rPr lang="kk-KZ" dirty="0">
                <a:sym typeface="Symbol" panose="05050102010706020507" pitchFamily="18" charset="2"/>
              </a:rPr>
              <a:t>жасушаға кірмейді,</a:t>
            </a:r>
          </a:p>
          <a:p>
            <a:pPr algn="ctr"/>
            <a:r>
              <a:rPr lang="kk-KZ" dirty="0">
                <a:sym typeface="Symbol" panose="05050102010706020507" pitchFamily="18" charset="2"/>
              </a:rPr>
              <a:t>ол тотықпайды  </a:t>
            </a:r>
            <a:r>
              <a:rPr lang="en-US" dirty="0">
                <a:sym typeface="Symbol" panose="05050102010706020507" pitchFamily="18" charset="2"/>
              </a:rPr>
              <a:t>W</a:t>
            </a:r>
            <a:r>
              <a:rPr lang="kk-KZ" dirty="0">
                <a:sym typeface="Symbol" panose="05050102010706020507" pitchFamily="18" charset="2"/>
              </a:rPr>
              <a:t> түзілмейді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3979783" y="590567"/>
            <a:ext cx="297331" cy="104161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77722" y="1473627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каналдар жабық </a:t>
            </a:r>
            <a:r>
              <a:rPr lang="kk-KZ" dirty="0">
                <a:sym typeface="Symbol" panose="05050102010706020507" pitchFamily="18" charset="2"/>
              </a:rPr>
              <a:t></a:t>
            </a:r>
            <a:endParaRPr lang="kk-KZ" dirty="0"/>
          </a:p>
          <a:p>
            <a:pPr algn="ctr"/>
            <a:r>
              <a:rPr lang="kk-KZ" dirty="0"/>
              <a:t>гл </a:t>
            </a:r>
            <a:r>
              <a:rPr lang="kk-KZ" dirty="0">
                <a:sym typeface="Symbol" panose="05050102010706020507" pitchFamily="18" charset="2"/>
              </a:rPr>
              <a:t>жасушаға кірмейді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1450157" y="540798"/>
            <a:ext cx="160256" cy="32316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450157" y="1488805"/>
            <a:ext cx="160256" cy="40408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5652" y="1892891"/>
            <a:ext cx="225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Әлсіздік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шаршағыш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3840684">
            <a:off x="3141034" y="2519634"/>
            <a:ext cx="260458" cy="74492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90555" y="3083736"/>
            <a:ext cx="2251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Гипоксия</a:t>
            </a:r>
          </a:p>
          <a:p>
            <a:pPr algn="ctr"/>
            <a:r>
              <a:rPr lang="kk-KZ" dirty="0"/>
              <a:t>(гликолизденген </a:t>
            </a:r>
            <a:r>
              <a:rPr lang="en-US" dirty="0" err="1"/>
              <a:t>Hb</a:t>
            </a:r>
            <a:r>
              <a:rPr lang="kk-KZ" dirty="0"/>
              <a:t> </a:t>
            </a:r>
            <a:r>
              <a:rPr lang="kk-KZ" dirty="0">
                <a:sym typeface="Symbol" panose="05050102010706020507" pitchFamily="18" charset="2"/>
              </a:rPr>
              <a:t>)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6200000" flipH="1">
            <a:off x="6602572" y="737631"/>
            <a:ext cx="280226" cy="73038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24163" y="645952"/>
            <a:ext cx="2383411" cy="7714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31069" y="750141"/>
            <a:ext cx="2125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Контринсулярлы Го</a:t>
            </a:r>
          </a:p>
          <a:p>
            <a:pPr algn="ctr"/>
            <a:r>
              <a:rPr lang="kk-KZ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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655990">
            <a:off x="7367210" y="1467843"/>
            <a:ext cx="313904" cy="52485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36537" y="2005891"/>
            <a:ext cx="128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ГЛЮКАГОН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065727" y="2414005"/>
            <a:ext cx="282733" cy="3231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947513" y="274025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Бауырда</a:t>
            </a:r>
          </a:p>
          <a:p>
            <a:pPr algn="ctr"/>
            <a:r>
              <a:rPr lang="kk-KZ" dirty="0"/>
              <a:t>гликогенолиз </a:t>
            </a:r>
            <a:r>
              <a:rPr lang="kk-KZ" dirty="0">
                <a:sym typeface="Symbol" panose="05050102010706020507" pitchFamily="18" charset="2"/>
              </a:rPr>
              <a:t></a:t>
            </a:r>
            <a:r>
              <a:rPr lang="kk-KZ" dirty="0"/>
              <a:t> 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8599923" y="1566761"/>
            <a:ext cx="313904" cy="52485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35133" y="2057236"/>
            <a:ext cx="1854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АДРЕНАЛИН,</a:t>
            </a:r>
          </a:p>
          <a:p>
            <a:pPr algn="ctr"/>
            <a:r>
              <a:rPr lang="kk-KZ" b="1" dirty="0">
                <a:solidFill>
                  <a:schemeClr val="accent6">
                    <a:lumMod val="75000"/>
                  </a:schemeClr>
                </a:solidFill>
              </a:rPr>
              <a:t>НОРАДРЕНАЛИН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9420798" flipH="1">
            <a:off x="10051903" y="1284916"/>
            <a:ext cx="313904" cy="52485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99642" y="1688496"/>
            <a:ext cx="1678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Глюкокортико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стероидтар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(ГКС)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8651300" y="2717486"/>
            <a:ext cx="282733" cy="3231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02811" y="3034109"/>
            <a:ext cx="180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Липолиз </a:t>
            </a:r>
            <a:r>
              <a:rPr lang="kk-KZ" dirty="0">
                <a:sym typeface="Symbol" panose="05050102010706020507" pitchFamily="18" charset="2"/>
              </a:rPr>
              <a:t></a:t>
            </a:r>
          </a:p>
          <a:p>
            <a:pPr algn="ctr"/>
            <a:r>
              <a:rPr lang="kk-KZ" dirty="0">
                <a:sym typeface="Symbol" panose="05050102010706020507" pitchFamily="18" charset="2"/>
              </a:rPr>
              <a:t>(ТАГ ыдырауы)</a:t>
            </a:r>
            <a:r>
              <a:rPr lang="kk-KZ" dirty="0"/>
              <a:t> 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9442410" y="5376006"/>
            <a:ext cx="264471" cy="28324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50511" y="4073153"/>
            <a:ext cx="1455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глицерин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135403" y="4852361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Глюконеогенез </a:t>
            </a:r>
            <a:r>
              <a:rPr lang="kk-KZ" dirty="0">
                <a:sym typeface="Symbol" panose="05050102010706020507" pitchFamily="18" charset="2"/>
              </a:rPr>
              <a:t></a:t>
            </a:r>
          </a:p>
          <a:p>
            <a:pPr algn="ctr"/>
            <a:r>
              <a:rPr lang="kk-KZ" dirty="0">
                <a:sym typeface="Symbol" panose="05050102010706020507" pitchFamily="18" charset="2"/>
              </a:rPr>
              <a:t>(бауыр)</a:t>
            </a:r>
            <a:r>
              <a:rPr lang="kk-KZ" dirty="0"/>
              <a:t> </a:t>
            </a:r>
          </a:p>
        </p:txBody>
      </p:sp>
      <p:sp>
        <p:nvSpPr>
          <p:cNvPr id="40" name="Стрелка вниз 39"/>
          <p:cNvSpPr/>
          <p:nvPr/>
        </p:nvSpPr>
        <p:spPr>
          <a:xfrm rot="1655990">
            <a:off x="7964141" y="3680977"/>
            <a:ext cx="313904" cy="4369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9944010" flipH="1">
            <a:off x="9016446" y="3649431"/>
            <a:ext cx="313904" cy="39954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59440" y="4069680"/>
            <a:ext cx="1090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БМҚ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573803" y="4745926"/>
            <a:ext cx="189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БМҚ </a:t>
            </a:r>
          </a:p>
          <a:p>
            <a:pPr algn="ctr"/>
            <a:r>
              <a:rPr lang="kk-KZ" dirty="0"/>
              <a:t>бета-тотығу </a:t>
            </a:r>
            <a:r>
              <a:rPr lang="kk-KZ" dirty="0">
                <a:sym typeface="Symbol" panose="05050102010706020507" pitchFamily="18" charset="2"/>
              </a:rPr>
              <a:t></a:t>
            </a:r>
            <a:r>
              <a:rPr lang="kk-KZ" dirty="0"/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063206" y="5659249"/>
            <a:ext cx="1090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АСҚ </a:t>
            </a:r>
          </a:p>
        </p:txBody>
      </p:sp>
      <p:sp>
        <p:nvSpPr>
          <p:cNvPr id="46" name="Стрелка вниз 45"/>
          <p:cNvSpPr/>
          <p:nvPr/>
        </p:nvSpPr>
        <p:spPr>
          <a:xfrm rot="5400000">
            <a:off x="8729054" y="6388920"/>
            <a:ext cx="260080" cy="244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005750" y="6294114"/>
            <a:ext cx="1402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Кетогенез </a:t>
            </a:r>
            <a:r>
              <a:rPr lang="kk-KZ" dirty="0">
                <a:sym typeface="Symbol" panose="05050102010706020507" pitchFamily="18" charset="2"/>
              </a:rPr>
              <a:t></a:t>
            </a:r>
          </a:p>
          <a:p>
            <a:pPr algn="ctr"/>
            <a:r>
              <a:rPr lang="kk-KZ" dirty="0">
                <a:sym typeface="Symbol" panose="05050102010706020507" pitchFamily="18" charset="2"/>
              </a:rPr>
              <a:t>КД </a:t>
            </a:r>
            <a:endParaRPr lang="kk-KZ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390312" y="6246971"/>
            <a:ext cx="140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</a:rPr>
              <a:t>Гиперкетон-емия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855007" y="6239817"/>
            <a:ext cx="1402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70C0"/>
                </a:solidFill>
              </a:rPr>
              <a:t>Кетонурия</a:t>
            </a:r>
          </a:p>
          <a:p>
            <a:pPr algn="ctr"/>
            <a:r>
              <a:rPr lang="kk-KZ" sz="1200" b="1" dirty="0"/>
              <a:t>(ацетонурия) 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11083983" y="2580546"/>
            <a:ext cx="282733" cy="3231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0590825" y="2886413"/>
            <a:ext cx="160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Б. ыдырауы </a:t>
            </a:r>
            <a:r>
              <a:rPr lang="kk-KZ" dirty="0">
                <a:sym typeface="Symbol" panose="05050102010706020507" pitchFamily="18" charset="2"/>
              </a:rPr>
              <a:t></a:t>
            </a:r>
          </a:p>
          <a:p>
            <a:pPr algn="ctr"/>
            <a:r>
              <a:rPr lang="kk-KZ" dirty="0">
                <a:sym typeface="Symbol" panose="05050102010706020507" pitchFamily="18" charset="2"/>
              </a:rPr>
              <a:t>(бұлшықет)</a:t>
            </a:r>
            <a:r>
              <a:rPr lang="kk-KZ" dirty="0"/>
              <a:t> 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11125080" y="3515447"/>
            <a:ext cx="282733" cy="3231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768943" y="3827551"/>
            <a:ext cx="1090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АҚ </a:t>
            </a:r>
          </a:p>
        </p:txBody>
      </p:sp>
      <p:sp>
        <p:nvSpPr>
          <p:cNvPr id="58" name="Стрелка вниз 57"/>
          <p:cNvSpPr/>
          <p:nvPr/>
        </p:nvSpPr>
        <p:spPr>
          <a:xfrm>
            <a:off x="11181198" y="4223274"/>
            <a:ext cx="282733" cy="3231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406645" y="4616038"/>
            <a:ext cx="18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Глюконеогенез </a:t>
            </a:r>
            <a:r>
              <a:rPr lang="kk-KZ" dirty="0">
                <a:sym typeface="Symbol" panose="05050102010706020507" pitchFamily="18" charset="2"/>
              </a:rPr>
              <a:t></a:t>
            </a:r>
          </a:p>
          <a:p>
            <a:pPr algn="ctr"/>
            <a:r>
              <a:rPr lang="kk-KZ" dirty="0">
                <a:sym typeface="Symbol" panose="05050102010706020507" pitchFamily="18" charset="2"/>
              </a:rPr>
              <a:t>(бауыр)</a:t>
            </a:r>
            <a:r>
              <a:rPr lang="kk-KZ" dirty="0"/>
              <a:t> </a:t>
            </a:r>
          </a:p>
        </p:txBody>
      </p:sp>
      <p:sp>
        <p:nvSpPr>
          <p:cNvPr id="60" name="Стрелка вниз 59"/>
          <p:cNvSpPr/>
          <p:nvPr/>
        </p:nvSpPr>
        <p:spPr>
          <a:xfrm rot="2169524">
            <a:off x="4418016" y="2135479"/>
            <a:ext cx="313904" cy="391128"/>
          </a:xfrm>
          <a:prstGeom prst="downArrow">
            <a:avLst>
              <a:gd name="adj1" fmla="val 47574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1655990">
            <a:off x="7456738" y="4508784"/>
            <a:ext cx="313904" cy="4369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rot="19944010" flipH="1">
            <a:off x="9318283" y="4386851"/>
            <a:ext cx="313904" cy="39954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9476274" y="6017169"/>
            <a:ext cx="230607" cy="2853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 rot="5400000">
            <a:off x="7193750" y="6442869"/>
            <a:ext cx="260080" cy="244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10800000">
            <a:off x="7876100" y="5989719"/>
            <a:ext cx="260080" cy="244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248097" y="5507971"/>
            <a:ext cx="14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</a:rPr>
              <a:t>Жеміс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err="1">
                <a:solidFill>
                  <a:srgbClr val="0070C0"/>
                </a:solidFill>
              </a:rPr>
              <a:t>тынысы</a:t>
            </a:r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kk-KZ" sz="1200" b="1" dirty="0"/>
              <a:t>ацетон иісі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69162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2" y="181576"/>
            <a:ext cx="11668767" cy="656445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3BF26E-4F5C-3643-DC9E-7DB0154A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0792D9-68BB-92BA-F991-5843DAD4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083C7-5AEE-C9B5-B11F-023467266DC0}"/>
              </a:ext>
            </a:extLst>
          </p:cNvPr>
          <p:cNvSpPr txBox="1"/>
          <p:nvPr/>
        </p:nvSpPr>
        <p:spPr>
          <a:xfrm>
            <a:off x="881742" y="381009"/>
            <a:ext cx="69186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Гормондар</a:t>
            </a:r>
            <a:r>
              <a:rPr lang="ru-RU" sz="2000" b="1" dirty="0">
                <a:solidFill>
                  <a:srgbClr val="FF0000"/>
                </a:solidFill>
              </a:rPr>
              <a:t> (Го)   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hormao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» –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грек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тілінен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қоздыру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err="1"/>
              <a:t>ішкі</a:t>
            </a:r>
            <a:r>
              <a:rPr lang="ru-RU" sz="2000" dirty="0"/>
              <a:t> секреция </a:t>
            </a:r>
            <a:r>
              <a:rPr lang="ru-RU" sz="2000" dirty="0" err="1"/>
              <a:t>бездерінде</a:t>
            </a:r>
            <a:r>
              <a:rPr lang="ru-RU" sz="2000" dirty="0"/>
              <a:t> </a:t>
            </a:r>
            <a:r>
              <a:rPr lang="ru-RU" sz="2000" dirty="0" err="1"/>
              <a:t>синтезделетін</a:t>
            </a:r>
            <a:r>
              <a:rPr lang="ru-RU" sz="2000" dirty="0"/>
              <a:t>, </a:t>
            </a:r>
            <a:r>
              <a:rPr lang="ru-RU" sz="2000" dirty="0" err="1"/>
              <a:t>қанға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лимфаға</a:t>
            </a:r>
            <a:r>
              <a:rPr lang="ru-RU" sz="2000" dirty="0"/>
              <a:t> </a:t>
            </a:r>
            <a:r>
              <a:rPr lang="ru-RU" sz="2000" dirty="0" err="1"/>
              <a:t>бөлініп</a:t>
            </a:r>
            <a:r>
              <a:rPr lang="ru-RU" sz="2000" dirty="0"/>
              <a:t> </a:t>
            </a:r>
            <a:r>
              <a:rPr lang="ru-RU" sz="2000" dirty="0" err="1"/>
              <a:t>шығатын</a:t>
            </a:r>
            <a:r>
              <a:rPr lang="ru-RU" sz="2000" dirty="0"/>
              <a:t>, </a:t>
            </a:r>
            <a:r>
              <a:rPr lang="ru-RU" sz="2000" dirty="0" err="1"/>
              <a:t>нысана-жасушаларына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етіп</a:t>
            </a:r>
            <a:r>
              <a:rPr lang="ru-RU" sz="2000" dirty="0"/>
              <a:t>,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алмасуын</a:t>
            </a:r>
            <a:r>
              <a:rPr lang="ru-RU" sz="2000" dirty="0"/>
              <a:t> </a:t>
            </a:r>
            <a:r>
              <a:rPr lang="ru-RU" sz="2000" dirty="0" err="1"/>
              <a:t>реттейтін</a:t>
            </a:r>
            <a:r>
              <a:rPr lang="ru-RU" sz="2000" dirty="0"/>
              <a:t> БАЗ.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FA1A7-A19D-7DF3-B67A-855A0C15B74B}"/>
              </a:ext>
            </a:extLst>
          </p:cNvPr>
          <p:cNvSpPr txBox="1"/>
          <p:nvPr/>
        </p:nvSpPr>
        <p:spPr>
          <a:xfrm>
            <a:off x="881742" y="2166382"/>
            <a:ext cx="719856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FF0000"/>
                </a:solidFill>
              </a:rPr>
              <a:t>Го-</a:t>
            </a:r>
            <a:r>
              <a:rPr lang="ru-RU" sz="2000" b="1" dirty="0" err="1">
                <a:solidFill>
                  <a:srgbClr val="FF0000"/>
                </a:solidFill>
              </a:rPr>
              <a:t>дың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қасиеттері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Әсер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ету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арнайылығының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жоғары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болуы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Го тек </a:t>
            </a:r>
            <a:r>
              <a:rPr lang="ru-RU" sz="2000" dirty="0" err="1"/>
              <a:t>белгілі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ЗА-на н/е </a:t>
            </a:r>
            <a:r>
              <a:rPr lang="ru-RU" sz="2000" dirty="0" err="1"/>
              <a:t>бір</a:t>
            </a:r>
            <a:r>
              <a:rPr lang="ru-RU" sz="2000" dirty="0"/>
              <a:t> топ </a:t>
            </a:r>
            <a:r>
              <a:rPr lang="ru-RU" sz="2000" dirty="0" err="1"/>
              <a:t>реакцияға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;</a:t>
            </a: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Қуаттылығы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– Го </a:t>
            </a:r>
            <a:r>
              <a:rPr lang="ru-RU" sz="2000" dirty="0" err="1"/>
              <a:t>қанда</a:t>
            </a:r>
            <a:r>
              <a:rPr lang="ru-RU" sz="2000" dirty="0"/>
              <a:t> </a:t>
            </a:r>
            <a:r>
              <a:rPr lang="ru-RU" sz="2000" dirty="0" err="1"/>
              <a:t>өте</a:t>
            </a:r>
            <a:r>
              <a:rPr lang="ru-RU" sz="2000" dirty="0"/>
              <a:t> аз </a:t>
            </a:r>
            <a:r>
              <a:rPr lang="ru-RU" sz="2000" dirty="0" err="1"/>
              <a:t>мөлшерде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 да (10⁻⁹ – 10⁻¹⁰ г/л) </a:t>
            </a:r>
            <a:r>
              <a:rPr lang="ru-RU" sz="2000" dirty="0" err="1"/>
              <a:t>өте</a:t>
            </a:r>
            <a:r>
              <a:rPr lang="ru-RU" sz="2000" dirty="0"/>
              <a:t> </a:t>
            </a:r>
            <a:r>
              <a:rPr lang="ru-RU" sz="2000" dirty="0" err="1"/>
              <a:t>күшті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ете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;</a:t>
            </a: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Секрециялануы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Қашықта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әсер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етуі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Го-дар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қанда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бос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немесе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белгілі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бір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белоктармен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байланысқан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күйде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болуы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мүмкін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Қысқа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уақыт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әсер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етуі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47675" indent="-354013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Барлық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Го-дар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рецепторлар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арқылы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әсер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етеді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767524-4F7B-06B4-D0AC-4CD95201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E6AF1-053D-E203-E638-9E623CF7FA1C}"/>
              </a:ext>
            </a:extLst>
          </p:cNvPr>
          <p:cNvSpPr txBox="1"/>
          <p:nvPr/>
        </p:nvSpPr>
        <p:spPr>
          <a:xfrm>
            <a:off x="354563" y="352603"/>
            <a:ext cx="892006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2000" b="1" dirty="0" err="1">
                <a:solidFill>
                  <a:srgbClr val="FF0000"/>
                </a:solidFill>
                <a:ea typeface="Verdana" panose="020B0604030504040204" pitchFamily="34" charset="0"/>
              </a:rPr>
              <a:t>Гормондардың</a:t>
            </a:r>
            <a:r>
              <a:rPr lang="ru-RU" sz="2000" b="1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a typeface="Verdana" panose="020B0604030504040204" pitchFamily="34" charset="0"/>
              </a:rPr>
              <a:t>жіктелуі</a:t>
            </a:r>
            <a:endParaRPr lang="ru-RU" sz="2000" b="1" dirty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ru-RU" sz="2000" b="1" dirty="0">
              <a:ea typeface="Verdana" panose="020B0604030504040204" pitchFamily="34" charset="0"/>
            </a:endParaRPr>
          </a:p>
          <a:p>
            <a:pPr marL="514350" indent="-514350">
              <a:spcAft>
                <a:spcPts val="1200"/>
              </a:spcAft>
              <a:buAutoNum type="romanUcPeriod"/>
            </a:pP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Белоктық</a:t>
            </a:r>
            <a:r>
              <a:rPr lang="ru-RU" sz="2000" b="1" dirty="0">
                <a:solidFill>
                  <a:srgbClr val="00B050"/>
                </a:solidFill>
                <a:ea typeface="Verdana" panose="020B0604030504040204" pitchFamily="34" charset="0"/>
              </a:rPr>
              <a:t> – </a:t>
            </a: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пептидтік</a:t>
            </a:r>
            <a:r>
              <a:rPr lang="ru-RU" sz="2000" b="1" dirty="0">
                <a:solidFill>
                  <a:srgbClr val="00B050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гормондар</a:t>
            </a:r>
            <a:endParaRPr lang="ru-RU" sz="2000" dirty="0">
              <a:solidFill>
                <a:srgbClr val="00B050"/>
              </a:solidFill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rgbClr val="0070C0"/>
                </a:solidFill>
                <a:ea typeface="Verdana" panose="020B0604030504040204" pitchFamily="34" charset="0"/>
              </a:rPr>
              <a:t>Жай</a:t>
            </a:r>
            <a:r>
              <a:rPr lang="ru-RU" sz="2000" b="1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a typeface="Verdana" panose="020B0604030504040204" pitchFamily="34" charset="0"/>
              </a:rPr>
              <a:t>белоктық</a:t>
            </a:r>
            <a:r>
              <a:rPr lang="ru-RU" sz="2000" b="1" dirty="0">
                <a:solidFill>
                  <a:srgbClr val="0070C0"/>
                </a:solidFill>
                <a:ea typeface="Verdana" panose="020B0604030504040204" pitchFamily="34" charset="0"/>
              </a:rPr>
              <a:t> Го-дар:</a:t>
            </a:r>
            <a:r>
              <a:rPr lang="ru-RU" sz="2000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  <a:r>
              <a:rPr lang="ru-RU" sz="2000" dirty="0">
                <a:ea typeface="Verdana" panose="020B0604030504040204" pitchFamily="34" charset="0"/>
              </a:rPr>
              <a:t>инсулин, паратгормон, СТГ, ЛТГ.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rgbClr val="0070C0"/>
                </a:solidFill>
                <a:ea typeface="Verdana" panose="020B0604030504040204" pitchFamily="34" charset="0"/>
              </a:rPr>
              <a:t>Күрделі</a:t>
            </a:r>
            <a:r>
              <a:rPr lang="ru-RU" sz="2000" b="1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a typeface="Verdana" panose="020B0604030504040204" pitchFamily="34" charset="0"/>
              </a:rPr>
              <a:t>белоктық</a:t>
            </a:r>
            <a:r>
              <a:rPr lang="ru-RU" sz="2000" b="1" dirty="0">
                <a:solidFill>
                  <a:srgbClr val="0070C0"/>
                </a:solidFill>
                <a:ea typeface="Verdana" panose="020B0604030504040204" pitchFamily="34" charset="0"/>
              </a:rPr>
              <a:t> Го-дар:</a:t>
            </a:r>
            <a:r>
              <a:rPr lang="ru-RU" sz="2000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  <a:r>
              <a:rPr lang="ru-RU" sz="2000" dirty="0" err="1">
                <a:ea typeface="Verdana" panose="020B0604030504040204" pitchFamily="34" charset="0"/>
              </a:rPr>
              <a:t>тиреотропты</a:t>
            </a:r>
            <a:r>
              <a:rPr lang="ru-RU" sz="2000" dirty="0">
                <a:ea typeface="Verdana" panose="020B0604030504040204" pitchFamily="34" charset="0"/>
              </a:rPr>
              <a:t> гормон (ТТГ), </a:t>
            </a:r>
            <a:r>
              <a:rPr lang="ru-RU" sz="2000" dirty="0" err="1">
                <a:ea typeface="Verdana" panose="020B0604030504040204" pitchFamily="34" charset="0"/>
              </a:rPr>
              <a:t>фолликулостимулдеуші</a:t>
            </a:r>
            <a:r>
              <a:rPr lang="ru-RU" sz="2000" dirty="0">
                <a:ea typeface="Verdana" panose="020B0604030504040204" pitchFamily="34" charset="0"/>
              </a:rPr>
              <a:t> гормон (ФСГ), </a:t>
            </a:r>
            <a:r>
              <a:rPr lang="ru-RU" sz="2000" dirty="0" err="1">
                <a:ea typeface="Verdana" panose="020B0604030504040204" pitchFamily="34" charset="0"/>
              </a:rPr>
              <a:t>лютеиндеуші</a:t>
            </a:r>
            <a:r>
              <a:rPr lang="ru-RU" sz="2000" dirty="0">
                <a:ea typeface="Verdana" panose="020B0604030504040204" pitchFamily="34" charset="0"/>
              </a:rPr>
              <a:t> гормон (ЛГ).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rgbClr val="0070C0"/>
                </a:solidFill>
                <a:ea typeface="Verdana" panose="020B0604030504040204" pitchFamily="34" charset="0"/>
              </a:rPr>
              <a:t>Полипептидтік</a:t>
            </a:r>
            <a:r>
              <a:rPr lang="ru-RU" sz="2000" b="1" dirty="0">
                <a:solidFill>
                  <a:srgbClr val="0070C0"/>
                </a:solidFill>
                <a:ea typeface="Verdana" panose="020B0604030504040204" pitchFamily="34" charset="0"/>
              </a:rPr>
              <a:t> Го-дар:</a:t>
            </a:r>
            <a:r>
              <a:rPr lang="ru-RU" sz="2000" dirty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  <a:r>
              <a:rPr lang="ru-RU" sz="2000" dirty="0">
                <a:ea typeface="Verdana" panose="020B0604030504040204" pitchFamily="34" charset="0"/>
              </a:rPr>
              <a:t>глюкагон, кальцитонин, </a:t>
            </a:r>
            <a:r>
              <a:rPr lang="ru-RU" sz="2000" dirty="0" err="1">
                <a:ea typeface="Verdana" panose="020B0604030504040204" pitchFamily="34" charset="0"/>
              </a:rPr>
              <a:t>адренокортикотропты</a:t>
            </a:r>
            <a:r>
              <a:rPr lang="ru-RU" sz="2000" dirty="0">
                <a:ea typeface="Verdana" panose="020B0604030504040204" pitchFamily="34" charset="0"/>
              </a:rPr>
              <a:t> гормон (АКТГ), </a:t>
            </a:r>
            <a:r>
              <a:rPr lang="ru-RU" sz="2000" dirty="0" err="1">
                <a:ea typeface="Verdana" panose="020B0604030504040204" pitchFamily="34" charset="0"/>
              </a:rPr>
              <a:t>меланоцитстимулдеуші</a:t>
            </a:r>
            <a:r>
              <a:rPr lang="ru-RU" sz="2000" dirty="0">
                <a:ea typeface="Verdana" panose="020B0604030504040204" pitchFamily="34" charset="0"/>
              </a:rPr>
              <a:t> гормон (МСГ), окситоцин, вазопрессин.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B050"/>
                </a:solidFill>
                <a:ea typeface="Verdana" panose="020B0604030504040204" pitchFamily="34" charset="0"/>
              </a:rPr>
              <a:t>II. </a:t>
            </a:r>
            <a:r>
              <a:rPr lang="ru-RU" sz="2000" b="1" dirty="0">
                <a:solidFill>
                  <a:srgbClr val="00B050"/>
                </a:solidFill>
                <a:ea typeface="Verdana" panose="020B0604030504040204" pitchFamily="34" charset="0"/>
              </a:rPr>
              <a:t>АҚ-</a:t>
            </a: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ның</a:t>
            </a:r>
            <a:r>
              <a:rPr lang="ru-RU" sz="2000" b="1" dirty="0">
                <a:solidFill>
                  <a:srgbClr val="00B050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туындылары</a:t>
            </a:r>
            <a:br>
              <a:rPr lang="ru-RU" sz="2000" dirty="0">
                <a:ea typeface="Verdana" panose="020B0604030504040204" pitchFamily="34" charset="0"/>
              </a:rPr>
            </a:br>
            <a:r>
              <a:rPr lang="ru-RU" sz="2000" dirty="0" err="1">
                <a:ea typeface="Verdana" panose="020B0604030504040204" pitchFamily="34" charset="0"/>
              </a:rPr>
              <a:t>Тиреоидты</a:t>
            </a:r>
            <a:r>
              <a:rPr lang="ru-RU" sz="2000" dirty="0">
                <a:ea typeface="Verdana" panose="020B0604030504040204" pitchFamily="34" charset="0"/>
              </a:rPr>
              <a:t> Го-дар (тироксин </a:t>
            </a:r>
            <a:r>
              <a:rPr lang="en-US" sz="2000" dirty="0">
                <a:ea typeface="Verdana" panose="020B0604030504040204" pitchFamily="34" charset="0"/>
              </a:rPr>
              <a:t>T₄, </a:t>
            </a:r>
            <a:r>
              <a:rPr lang="ru-RU" sz="2000" dirty="0">
                <a:ea typeface="Verdana" panose="020B0604030504040204" pitchFamily="34" charset="0"/>
              </a:rPr>
              <a:t>трийодтиронин – </a:t>
            </a:r>
            <a:r>
              <a:rPr lang="en-US" sz="2000" dirty="0">
                <a:ea typeface="Verdana" panose="020B0604030504040204" pitchFamily="34" charset="0"/>
              </a:rPr>
              <a:t>T₃), </a:t>
            </a:r>
            <a:r>
              <a:rPr lang="ru-RU" sz="2000" dirty="0">
                <a:ea typeface="Verdana" panose="020B0604030504040204" pitchFamily="34" charset="0"/>
              </a:rPr>
              <a:t>адреналин (</a:t>
            </a:r>
            <a:r>
              <a:rPr lang="en-US" sz="2000" dirty="0">
                <a:ea typeface="Verdana" panose="020B0604030504040204" pitchFamily="34" charset="0"/>
              </a:rPr>
              <a:t>A), </a:t>
            </a:r>
            <a:r>
              <a:rPr lang="ru-RU" sz="2000" dirty="0">
                <a:ea typeface="Verdana" panose="020B0604030504040204" pitchFamily="34" charset="0"/>
              </a:rPr>
              <a:t>норадреналин (НА).</a:t>
            </a:r>
          </a:p>
          <a:p>
            <a:pPr>
              <a:spcAft>
                <a:spcPts val="600"/>
              </a:spcAft>
              <a:buNone/>
            </a:pPr>
            <a:br>
              <a:rPr lang="ru-RU" sz="2000" dirty="0">
                <a:solidFill>
                  <a:srgbClr val="00B050"/>
                </a:solidFill>
                <a:ea typeface="Verdana" panose="020B0604030504040204" pitchFamily="34" charset="0"/>
              </a:rPr>
            </a:br>
            <a:r>
              <a:rPr lang="en-US" sz="2000" b="1" dirty="0">
                <a:solidFill>
                  <a:srgbClr val="00B050"/>
                </a:solidFill>
                <a:ea typeface="Verdana" panose="020B0604030504040204" pitchFamily="34" charset="0"/>
              </a:rPr>
              <a:t>III. </a:t>
            </a: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Стероидты</a:t>
            </a:r>
            <a:r>
              <a:rPr lang="ru-RU" sz="2000" b="1" dirty="0">
                <a:solidFill>
                  <a:srgbClr val="00B050"/>
                </a:solidFill>
                <a:ea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a typeface="Verdana" panose="020B0604030504040204" pitchFamily="34" charset="0"/>
              </a:rPr>
              <a:t>гормондар</a:t>
            </a:r>
            <a:br>
              <a:rPr lang="ru-RU" sz="2000" dirty="0">
                <a:ea typeface="Verdana" panose="020B0604030504040204" pitchFamily="34" charset="0"/>
              </a:rPr>
            </a:br>
            <a:r>
              <a:rPr lang="ru-RU" sz="2000" dirty="0" err="1">
                <a:ea typeface="Verdana" panose="020B0604030504040204" pitchFamily="34" charset="0"/>
              </a:rPr>
              <a:t>Кортикостероидтар</a:t>
            </a:r>
            <a:r>
              <a:rPr lang="ru-RU" sz="2000" dirty="0">
                <a:ea typeface="Verdana" panose="020B0604030504040204" pitchFamily="34" charset="0"/>
              </a:rPr>
              <a:t> (ГКС, МКС), </a:t>
            </a:r>
            <a:r>
              <a:rPr lang="ru-RU" sz="2000" dirty="0" err="1">
                <a:ea typeface="Verdana" panose="020B0604030504040204" pitchFamily="34" charset="0"/>
              </a:rPr>
              <a:t>жыныс</a:t>
            </a:r>
            <a:r>
              <a:rPr lang="ru-RU" sz="2000" dirty="0">
                <a:ea typeface="Verdana" panose="020B0604030504040204" pitchFamily="34" charset="0"/>
              </a:rPr>
              <a:t> </a:t>
            </a:r>
            <a:r>
              <a:rPr lang="ru-RU" sz="2000" dirty="0" err="1">
                <a:ea typeface="Verdana" panose="020B0604030504040204" pitchFamily="34" charset="0"/>
              </a:rPr>
              <a:t>гормондары</a:t>
            </a:r>
            <a:r>
              <a:rPr lang="ru-RU" sz="2000" dirty="0">
                <a:ea typeface="Verdana" panose="020B0604030504040204" pitchFamily="34" charset="0"/>
              </a:rPr>
              <a:t> (</a:t>
            </a:r>
            <a:r>
              <a:rPr lang="ru-RU" sz="2000" dirty="0" err="1">
                <a:ea typeface="Verdana" panose="020B0604030504040204" pitchFamily="34" charset="0"/>
              </a:rPr>
              <a:t>андрогендер</a:t>
            </a:r>
            <a:r>
              <a:rPr lang="ru-RU" sz="2000" dirty="0">
                <a:ea typeface="Verdana" panose="020B0604030504040204" pitchFamily="34" charset="0"/>
              </a:rPr>
              <a:t>, </a:t>
            </a:r>
            <a:r>
              <a:rPr lang="ru-RU" sz="2000" dirty="0" err="1">
                <a:ea typeface="Verdana" panose="020B0604030504040204" pitchFamily="34" charset="0"/>
              </a:rPr>
              <a:t>эстрогендер</a:t>
            </a:r>
            <a:r>
              <a:rPr lang="ru-RU" sz="2000" dirty="0">
                <a:ea typeface="Verdan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9640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756" y="2683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Гормондардың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биологиялық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функциялары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жіктелуі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9180" y="1520694"/>
            <a:ext cx="93890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6"/>
                </a:solidFill>
              </a:rPr>
              <a:t>Көмірсулар</a:t>
            </a:r>
            <a:r>
              <a:rPr lang="ru-RU" sz="2800" dirty="0">
                <a:solidFill>
                  <a:schemeClr val="accent6"/>
                </a:solidFill>
              </a:rPr>
              <a:t>, </a:t>
            </a:r>
            <a:r>
              <a:rPr lang="ru-RU" sz="2800" dirty="0" err="1">
                <a:solidFill>
                  <a:schemeClr val="accent6"/>
                </a:solidFill>
              </a:rPr>
              <a:t>майлар</a:t>
            </a:r>
            <a:r>
              <a:rPr lang="ru-RU" sz="2800" dirty="0">
                <a:solidFill>
                  <a:schemeClr val="accent6"/>
                </a:solidFill>
              </a:rPr>
              <a:t>, </a:t>
            </a:r>
            <a:r>
              <a:rPr lang="ru-RU" sz="2800" dirty="0" err="1">
                <a:solidFill>
                  <a:schemeClr val="accent6"/>
                </a:solidFill>
              </a:rPr>
              <a:t>аминқышқылдары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алмасуын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реттейтін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Го</a:t>
            </a:r>
            <a:r>
              <a:rPr lang="ru-RU" sz="2800" dirty="0">
                <a:solidFill>
                  <a:schemeClr val="accent6"/>
                </a:solidFill>
              </a:rPr>
              <a:t>-дар </a:t>
            </a:r>
            <a:r>
              <a:rPr lang="ru-RU" sz="2800" dirty="0"/>
              <a:t>(инсулин, адреналин, глюкагон)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/>
                </a:solidFill>
              </a:rPr>
              <a:t>Су-</a:t>
            </a:r>
            <a:r>
              <a:rPr lang="ru-RU" sz="2800" dirty="0" err="1">
                <a:solidFill>
                  <a:schemeClr val="accent6"/>
                </a:solidFill>
              </a:rPr>
              <a:t>тұз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алмасуын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реттейтін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Го</a:t>
            </a:r>
            <a:r>
              <a:rPr lang="ru-RU" sz="2800" dirty="0">
                <a:solidFill>
                  <a:schemeClr val="accent6"/>
                </a:solidFill>
              </a:rPr>
              <a:t>-дар </a:t>
            </a:r>
            <a:r>
              <a:rPr lang="ru-RU" sz="2800" dirty="0"/>
              <a:t>(</a:t>
            </a:r>
            <a:r>
              <a:rPr lang="ru-RU" sz="2800" dirty="0" err="1"/>
              <a:t>минералокортикостероидтар</a:t>
            </a:r>
            <a:r>
              <a:rPr lang="ru-RU" sz="2800" dirty="0"/>
              <a:t>, вазопрессин –</a:t>
            </a:r>
            <a:r>
              <a:rPr lang="ru-RU" sz="2800" dirty="0" err="1"/>
              <a:t>антидиуретикалық</a:t>
            </a:r>
            <a:r>
              <a:rPr lang="ru-RU" sz="2800" dirty="0"/>
              <a:t> гормон)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/>
                </a:solidFill>
              </a:rPr>
              <a:t>Кальций </a:t>
            </a:r>
            <a:r>
              <a:rPr lang="ru-RU" sz="2800" dirty="0" err="1">
                <a:solidFill>
                  <a:schemeClr val="accent6"/>
                </a:solidFill>
              </a:rPr>
              <a:t>және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фосфаттар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алмасуын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реттейтін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Го</a:t>
            </a:r>
            <a:r>
              <a:rPr lang="ru-RU" sz="2800" dirty="0">
                <a:solidFill>
                  <a:schemeClr val="accent6"/>
                </a:solidFill>
              </a:rPr>
              <a:t>-дар </a:t>
            </a:r>
            <a:r>
              <a:rPr lang="ru-RU" sz="2800" dirty="0"/>
              <a:t>(</a:t>
            </a:r>
            <a:r>
              <a:rPr lang="ru-RU" sz="2800" dirty="0" err="1"/>
              <a:t>паратгормон</a:t>
            </a:r>
            <a:r>
              <a:rPr lang="ru-RU" sz="2800" dirty="0"/>
              <a:t>, </a:t>
            </a:r>
            <a:r>
              <a:rPr lang="ru-RU" sz="2800" dirty="0" err="1"/>
              <a:t>кальцитонин,кальцитриол</a:t>
            </a:r>
            <a:r>
              <a:rPr lang="ru-RU" sz="2800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6"/>
                </a:solidFill>
              </a:rPr>
              <a:t>Репродуктивті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функциясын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реттейтін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err="1">
                <a:solidFill>
                  <a:schemeClr val="accent6"/>
                </a:solidFill>
              </a:rPr>
              <a:t>Го</a:t>
            </a:r>
            <a:r>
              <a:rPr lang="ru-RU" sz="2800" dirty="0">
                <a:solidFill>
                  <a:schemeClr val="accent6"/>
                </a:solidFill>
              </a:rPr>
              <a:t>-дар        </a:t>
            </a:r>
            <a:r>
              <a:rPr lang="ru-RU" sz="2800" dirty="0"/>
              <a:t>(</a:t>
            </a:r>
            <a:r>
              <a:rPr lang="ru-RU" sz="2800" dirty="0" err="1"/>
              <a:t>жыныстық</a:t>
            </a:r>
            <a:r>
              <a:rPr lang="ru-RU" sz="2800" dirty="0"/>
              <a:t> </a:t>
            </a:r>
            <a:r>
              <a:rPr lang="ru-RU" sz="2800" dirty="0" err="1"/>
              <a:t>гормондар</a:t>
            </a:r>
            <a:r>
              <a:rPr lang="ru-RU" sz="2800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2CB10F-4DEA-57EC-0EB7-F30F8F59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7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294" y="416293"/>
            <a:ext cx="742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Гормондардың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түзілу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орны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жіктелуі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4930" y="1250219"/>
            <a:ext cx="97724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6"/>
                </a:solidFill>
              </a:rPr>
              <a:t>Гипоталамус</a:t>
            </a:r>
            <a:r>
              <a:rPr lang="ru-RU" sz="2800" dirty="0"/>
              <a:t> - </a:t>
            </a:r>
            <a:r>
              <a:rPr lang="ru-RU" sz="2800" dirty="0" err="1"/>
              <a:t>либериндер</a:t>
            </a:r>
            <a:r>
              <a:rPr lang="ru-RU" sz="2800" dirty="0"/>
              <a:t> мен </a:t>
            </a:r>
            <a:r>
              <a:rPr lang="ru-RU" sz="2800" dirty="0" err="1"/>
              <a:t>статиндер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6"/>
                </a:solidFill>
              </a:rPr>
              <a:t>Гипофиз</a:t>
            </a:r>
            <a:r>
              <a:rPr lang="ru-RU" sz="2800" dirty="0"/>
              <a:t> - </a:t>
            </a:r>
            <a:r>
              <a:rPr lang="ru-RU" sz="2800" dirty="0" err="1"/>
              <a:t>гипофиздің</a:t>
            </a:r>
            <a:r>
              <a:rPr lang="ru-RU" sz="2800" dirty="0"/>
              <a:t> </a:t>
            </a:r>
            <a:r>
              <a:rPr lang="ru-RU" sz="2800" dirty="0" err="1"/>
              <a:t>тропты</a:t>
            </a:r>
            <a:r>
              <a:rPr lang="ru-RU" sz="2800" dirty="0"/>
              <a:t> </a:t>
            </a:r>
            <a:r>
              <a:rPr lang="ru-RU" sz="2800" dirty="0" err="1"/>
              <a:t>гормондары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Қалқанша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безі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dirty="0"/>
              <a:t>- тироксин, </a:t>
            </a:r>
            <a:r>
              <a:rPr lang="ru-RU" sz="2800" dirty="0" err="1"/>
              <a:t>трийодтиронин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Қалқанша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маңы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безі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паратгормон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Ұйқы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безі</a:t>
            </a:r>
            <a:r>
              <a:rPr lang="ru-RU" sz="2800" dirty="0"/>
              <a:t> - инсулин, глюкагон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Асқазан</a:t>
            </a:r>
            <a:r>
              <a:rPr lang="ru-RU" sz="2800" dirty="0"/>
              <a:t> - </a:t>
            </a:r>
            <a:r>
              <a:rPr lang="ru-RU" sz="2800" dirty="0" err="1"/>
              <a:t>ішек</a:t>
            </a:r>
            <a:r>
              <a:rPr lang="ru-RU" sz="2800" dirty="0"/>
              <a:t> </a:t>
            </a:r>
            <a:r>
              <a:rPr lang="ru-RU" sz="2800" dirty="0" err="1"/>
              <a:t>гастрин</a:t>
            </a:r>
            <a:r>
              <a:rPr lang="ru-RU" sz="2800" dirty="0"/>
              <a:t>, </a:t>
            </a:r>
            <a:r>
              <a:rPr lang="ru-RU" sz="2800" dirty="0" err="1"/>
              <a:t>холецистокинин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Бүйрек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үсті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бездері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dirty="0"/>
              <a:t>- кортизол, адреналин, альдостерон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Аналық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бездер</a:t>
            </a:r>
            <a:r>
              <a:rPr lang="ru-RU" sz="2800" i="1" dirty="0">
                <a:solidFill>
                  <a:schemeClr val="accent6"/>
                </a:solidFill>
              </a:rPr>
              <a:t>, </a:t>
            </a:r>
            <a:r>
              <a:rPr lang="ru-RU" sz="2800" i="1" dirty="0" err="1">
                <a:solidFill>
                  <a:schemeClr val="accent6"/>
                </a:solidFill>
              </a:rPr>
              <a:t>аталық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бездер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эстрогендер</a:t>
            </a:r>
            <a:r>
              <a:rPr lang="ru-RU" sz="2800" dirty="0"/>
              <a:t>, </a:t>
            </a:r>
            <a:r>
              <a:rPr lang="ru-RU" sz="2800" dirty="0" err="1"/>
              <a:t>андрогендер</a:t>
            </a:r>
            <a:r>
              <a:rPr lang="ru-RU" sz="2800" dirty="0"/>
              <a:t>, </a:t>
            </a:r>
            <a:r>
              <a:rPr lang="ru-RU" sz="2800" dirty="0" err="1"/>
              <a:t>прогестиндер</a:t>
            </a:r>
            <a:r>
              <a:rPr lang="ru-RU" sz="2800" dirty="0"/>
              <a:t> (</a:t>
            </a:r>
            <a:r>
              <a:rPr lang="ru-RU" sz="2800" dirty="0" err="1"/>
              <a:t>сары</a:t>
            </a:r>
            <a:r>
              <a:rPr lang="ru-RU" sz="2800" dirty="0"/>
              <a:t> </a:t>
            </a:r>
            <a:r>
              <a:rPr lang="ru-RU" sz="2800" dirty="0" err="1"/>
              <a:t>дене</a:t>
            </a:r>
            <a:r>
              <a:rPr lang="ru-RU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Жүрекшелер</a:t>
            </a:r>
            <a:r>
              <a:rPr lang="ru-RU" sz="2800" dirty="0"/>
              <a:t> - </a:t>
            </a:r>
            <a:r>
              <a:rPr lang="ru-RU" sz="2800" dirty="0" err="1"/>
              <a:t>натриуретикалық</a:t>
            </a:r>
            <a:r>
              <a:rPr lang="ru-RU" sz="2800" dirty="0"/>
              <a:t> пептид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err="1">
                <a:solidFill>
                  <a:schemeClr val="accent6"/>
                </a:solidFill>
              </a:rPr>
              <a:t>Майлы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i="1" dirty="0" err="1">
                <a:solidFill>
                  <a:schemeClr val="accent6"/>
                </a:solidFill>
              </a:rPr>
              <a:t>тін</a:t>
            </a:r>
            <a:r>
              <a:rPr lang="ru-RU" sz="2800" i="1" dirty="0">
                <a:solidFill>
                  <a:schemeClr val="accent6"/>
                </a:solidFill>
              </a:rPr>
              <a:t> </a:t>
            </a:r>
            <a:r>
              <a:rPr lang="ru-RU" sz="2800" dirty="0"/>
              <a:t>- лептин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D6FCB4-094C-C551-26FA-932CF586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0" y="0"/>
            <a:ext cx="8204300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F66334-A728-21B8-5839-31B96579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639E-8499-4A63-8F02-EC0A43B508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86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1251</Words>
  <Application>Microsoft Office PowerPoint</Application>
  <PresentationFormat>Широкоэкранный</PresentationFormat>
  <Paragraphs>200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Symbol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66</cp:revision>
  <dcterms:created xsi:type="dcterms:W3CDTF">2022-11-24T21:16:19Z</dcterms:created>
  <dcterms:modified xsi:type="dcterms:W3CDTF">2025-10-25T07:37:07Z</dcterms:modified>
</cp:coreProperties>
</file>